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77" r:id="rId14"/>
    <p:sldId id="276" r:id="rId15"/>
    <p:sldId id="278" r:id="rId16"/>
    <p:sldId id="279" r:id="rId17"/>
    <p:sldId id="280" r:id="rId18"/>
    <p:sldId id="281" r:id="rId19"/>
    <p:sldId id="282" r:id="rId20"/>
    <p:sldId id="284" r:id="rId21"/>
    <p:sldId id="283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85" d="100"/>
          <a:sy n="85" d="100"/>
        </p:scale>
        <p:origin x="-8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pPr/>
              <a:t>04.02.2021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9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ru-RU">
                <a:solidFill>
                  <a:srgbClr val="FFFFFF"/>
                </a:solidFill>
              </a:rPr>
              <a:pPr algn="ctr"/>
              <a:t>04.02.2021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04.02.2021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04.02.2021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04.02.2021</a:t>
            </a:fld>
            <a:endParaRPr kumimoji="0"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04.02.2021</a:t>
            </a:fld>
            <a:endParaRPr kumimoji="0"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04.02.2021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04.02.2021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04.02.2021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04.02.2021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 algn="ctr"/>
            <a:fld id="{8F82E0A0-C266-4798-8C8F-B9F91E9DA37E}" type="slidenum">
              <a:rPr kumimoji="0" lang="ru-RU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04.02.2021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b="1" dirty="0" smtClean="0">
                <a:latin typeface="Century Gothic" panose="020B0502020202020204" pitchFamily="34" charset="0"/>
              </a:rPr>
              <a:t>РЕШЕНИЕ РАСЧЕТНЫХ ЗАДАЧ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При прокаливании 400 г натриевой селитры получили 33,6 л кислорода. Какова массовая доля примесей в селитре?</a:t>
            </a:r>
          </a:p>
        </p:txBody>
      </p:sp>
    </p:spTree>
    <p:extLst>
      <p:ext uri="{BB962C8B-B14F-4D97-AF65-F5344CB8AC3E}">
        <p14:creationId xmlns:p14="http://schemas.microsoft.com/office/powerpoint/2010/main" val="27038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073" y="555526"/>
            <a:ext cx="271260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Century Gothic" panose="020B0502020202020204" pitchFamily="34" charset="0"/>
              </a:rPr>
              <a:t>Дано: </a:t>
            </a:r>
            <a:endParaRPr lang="ru-RU" sz="2800" b="1" dirty="0" smtClean="0">
              <a:latin typeface="Century Gothic" panose="020B0502020202020204" pitchFamily="34" charset="0"/>
            </a:endParaRPr>
          </a:p>
          <a:p>
            <a:endParaRPr lang="ru-RU" sz="2800" b="1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latin typeface="Century Gothic" panose="020B0502020202020204" pitchFamily="34" charset="0"/>
              </a:rPr>
              <a:t>m(</a:t>
            </a:r>
            <a:r>
              <a:rPr lang="ru-RU" sz="2800" b="1" dirty="0" smtClean="0">
                <a:latin typeface="Century Gothic" panose="020B0502020202020204" pitchFamily="34" charset="0"/>
              </a:rPr>
              <a:t>сел.</a:t>
            </a:r>
            <a:r>
              <a:rPr lang="en-US" sz="2800" b="1" dirty="0" smtClean="0">
                <a:latin typeface="Century Gothic" panose="020B0502020202020204" pitchFamily="34" charset="0"/>
              </a:rPr>
              <a:t>) </a:t>
            </a:r>
            <a:r>
              <a:rPr lang="en-US" sz="2800" b="1" dirty="0">
                <a:latin typeface="Century Gothic" panose="020B0502020202020204" pitchFamily="34" charset="0"/>
              </a:rPr>
              <a:t>= </a:t>
            </a:r>
            <a:r>
              <a:rPr lang="ru-RU" sz="2800" b="1" dirty="0" smtClean="0">
                <a:latin typeface="Century Gothic" panose="020B0502020202020204" pitchFamily="34" charset="0"/>
              </a:rPr>
              <a:t>400г</a:t>
            </a:r>
          </a:p>
          <a:p>
            <a:r>
              <a:rPr lang="en-US" sz="2800" b="1" dirty="0" smtClean="0">
                <a:latin typeface="Century Gothic" panose="020B0502020202020204" pitchFamily="34" charset="0"/>
                <a:sym typeface="Symbol"/>
              </a:rPr>
              <a:t>V(O</a:t>
            </a:r>
            <a:r>
              <a:rPr lang="en-US" sz="2800" b="1" baseline="-25000" dirty="0" smtClean="0">
                <a:latin typeface="Century Gothic" panose="020B0502020202020204" pitchFamily="34" charset="0"/>
                <a:sym typeface="Symbol"/>
              </a:rPr>
              <a:t>2</a:t>
            </a:r>
            <a:r>
              <a:rPr lang="en-US" sz="2800" b="1" dirty="0" smtClean="0">
                <a:latin typeface="Century Gothic" panose="020B0502020202020204" pitchFamily="34" charset="0"/>
                <a:sym typeface="Symbol"/>
              </a:rPr>
              <a:t>)=33,6</a:t>
            </a:r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л</a:t>
            </a:r>
            <a:endParaRPr lang="en-US" sz="2800" b="1" dirty="0" smtClean="0">
              <a:latin typeface="Century Gothic" panose="020B0502020202020204" pitchFamily="34" charset="0"/>
              <a:sym typeface="Symbol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Найти:</a:t>
            </a:r>
          </a:p>
          <a:p>
            <a:r>
              <a:rPr lang="en-US" sz="2800" b="1" dirty="0" smtClean="0">
                <a:latin typeface="Century Gothic" panose="020B0502020202020204" pitchFamily="34" charset="0"/>
                <a:sym typeface="Symbol"/>
              </a:rPr>
              <a:t></a:t>
            </a:r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 прим.</a:t>
            </a:r>
            <a:r>
              <a:rPr 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sz="2800" b="1" dirty="0">
                <a:latin typeface="Century Gothic" panose="020B0502020202020204" pitchFamily="34" charset="0"/>
              </a:rPr>
              <a:t>- </a:t>
            </a:r>
            <a:r>
              <a:rPr lang="ru-RU" sz="2800" b="1" dirty="0">
                <a:latin typeface="Century Gothic" panose="020B0502020202020204" pitchFamily="34" charset="0"/>
              </a:rPr>
              <a:t>?</a:t>
            </a:r>
            <a:endParaRPr lang="ru-RU" sz="2800" b="1" dirty="0" smtClean="0">
              <a:latin typeface="Century Gothic" panose="020B0502020202020204" pitchFamily="34" charset="0"/>
            </a:endParaRPr>
          </a:p>
          <a:p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555526"/>
            <a:ext cx="540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 Gothic" panose="020B0502020202020204" pitchFamily="34" charset="0"/>
              </a:rPr>
              <a:t>Решение:</a:t>
            </a:r>
          </a:p>
          <a:p>
            <a:endParaRPr lang="ru-RU" sz="2800" b="1" dirty="0" smtClean="0">
              <a:latin typeface="Century Gothic" panose="020B0502020202020204" pitchFamily="34" charset="0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</a:rPr>
              <a:t>1</a:t>
            </a:r>
            <a:r>
              <a:rPr lang="ru-RU" sz="2800" b="1" dirty="0">
                <a:latin typeface="Century Gothic" panose="020B0502020202020204" pitchFamily="34" charset="0"/>
              </a:rPr>
              <a:t>. </a:t>
            </a:r>
            <a:r>
              <a:rPr lang="en-US" sz="2800" b="1" dirty="0" smtClean="0">
                <a:latin typeface="Century Gothic" panose="020B0502020202020204" pitchFamily="34" charset="0"/>
              </a:rPr>
              <a:t>n (O</a:t>
            </a:r>
            <a:r>
              <a:rPr lang="en-US" sz="2800" b="1" baseline="-25000" dirty="0" smtClean="0">
                <a:latin typeface="Century Gothic" panose="020B0502020202020204" pitchFamily="34" charset="0"/>
              </a:rPr>
              <a:t>2</a:t>
            </a:r>
            <a:r>
              <a:rPr lang="en-US" sz="2800" b="1" dirty="0" smtClean="0">
                <a:latin typeface="Century Gothic" panose="020B0502020202020204" pitchFamily="34" charset="0"/>
              </a:rPr>
              <a:t>) = V/</a:t>
            </a:r>
            <a:r>
              <a:rPr lang="en-US" sz="2800" b="1" dirty="0" err="1" smtClean="0">
                <a:latin typeface="Century Gothic" panose="020B0502020202020204" pitchFamily="34" charset="0"/>
              </a:rPr>
              <a:t>V</a:t>
            </a:r>
            <a:r>
              <a:rPr lang="en-US" sz="2800" b="1" baseline="-25000" dirty="0" err="1" smtClean="0">
                <a:latin typeface="Century Gothic" panose="020B0502020202020204" pitchFamily="34" charset="0"/>
              </a:rPr>
              <a:t>m</a:t>
            </a:r>
            <a:r>
              <a:rPr lang="en-US" sz="2800" b="1" dirty="0" smtClean="0">
                <a:latin typeface="Century Gothic" panose="020B0502020202020204" pitchFamily="34" charset="0"/>
              </a:rPr>
              <a:t>= 1,5 </a:t>
            </a:r>
            <a:r>
              <a:rPr lang="ru-RU" sz="2800" b="1" dirty="0" smtClean="0">
                <a:latin typeface="Century Gothic" panose="020B0502020202020204" pitchFamily="34" charset="0"/>
              </a:rPr>
              <a:t>моль</a:t>
            </a:r>
            <a:endParaRPr lang="en-US" sz="2800" b="1" dirty="0">
              <a:latin typeface="Century Gothic" panose="020B0502020202020204" pitchFamily="34" charset="0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2.</a:t>
            </a:r>
            <a:r>
              <a:rPr lang="en-US" sz="2800" b="1" dirty="0" smtClean="0">
                <a:latin typeface="Century Gothic" panose="020B0502020202020204" pitchFamily="34" charset="0"/>
                <a:sym typeface="Symbol"/>
              </a:rPr>
              <a:t> </a:t>
            </a:r>
            <a:r>
              <a:rPr lang="ru-RU" sz="2800" b="1" dirty="0" smtClean="0">
                <a:latin typeface="Century Gothic" panose="020B0502020202020204" pitchFamily="34" charset="0"/>
                <a:cs typeface="Arial"/>
                <a:sym typeface="Symbol"/>
              </a:rPr>
              <a:t>2</a:t>
            </a:r>
            <a:r>
              <a:rPr lang="en-US" sz="2800" b="1" dirty="0" smtClean="0">
                <a:latin typeface="Century Gothic" panose="020B0502020202020204" pitchFamily="34" charset="0"/>
                <a:cs typeface="Arial"/>
                <a:sym typeface="Symbol"/>
              </a:rPr>
              <a:t>NaNO</a:t>
            </a:r>
            <a:r>
              <a:rPr lang="en-US" sz="2800" b="1" baseline="-25000" dirty="0" smtClean="0">
                <a:latin typeface="Century Gothic" panose="020B0502020202020204" pitchFamily="34" charset="0"/>
                <a:cs typeface="Arial"/>
                <a:sym typeface="Symbol"/>
              </a:rPr>
              <a:t>3</a:t>
            </a:r>
            <a:r>
              <a:rPr lang="en-US" sz="2800" b="1" dirty="0" smtClean="0">
                <a:latin typeface="Century Gothic" panose="020B0502020202020204" pitchFamily="34" charset="0"/>
                <a:cs typeface="Arial"/>
                <a:sym typeface="Symbol"/>
              </a:rPr>
              <a:t> → 2NaNO</a:t>
            </a:r>
            <a:r>
              <a:rPr lang="en-US" sz="2800" b="1" baseline="-25000" dirty="0" smtClean="0">
                <a:latin typeface="Century Gothic" panose="020B0502020202020204" pitchFamily="34" charset="0"/>
                <a:cs typeface="Arial"/>
                <a:sym typeface="Symbol"/>
              </a:rPr>
              <a:t>2</a:t>
            </a:r>
            <a:r>
              <a:rPr lang="en-US" sz="2800" b="1" dirty="0" smtClean="0">
                <a:latin typeface="Century Gothic" panose="020B0502020202020204" pitchFamily="34" charset="0"/>
                <a:cs typeface="Arial"/>
                <a:sym typeface="Symbol"/>
              </a:rPr>
              <a:t> + O</a:t>
            </a:r>
            <a:r>
              <a:rPr lang="en-US" sz="2800" b="1" baseline="-25000" dirty="0" smtClean="0">
                <a:latin typeface="Century Gothic" panose="020B0502020202020204" pitchFamily="34" charset="0"/>
                <a:cs typeface="Arial"/>
                <a:sym typeface="Symbol"/>
              </a:rPr>
              <a:t>2</a:t>
            </a:r>
            <a:endParaRPr lang="ru-RU" sz="2800" b="1" baseline="-25000" dirty="0" smtClean="0">
              <a:latin typeface="Century Gothic" panose="020B0502020202020204" pitchFamily="34" charset="0"/>
              <a:cs typeface="Arial"/>
              <a:sym typeface="Symbol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3</a:t>
            </a:r>
            <a:r>
              <a:rPr lang="en-US" sz="2800" b="1" dirty="0" smtClean="0">
                <a:latin typeface="Century Gothic" panose="020B0502020202020204" pitchFamily="34" charset="0"/>
              </a:rPr>
              <a:t>. </a:t>
            </a:r>
            <a:r>
              <a:rPr lang="ru-RU" sz="2800" b="1" dirty="0" smtClean="0">
                <a:latin typeface="Century Gothic" panose="020B0502020202020204" pitchFamily="34" charset="0"/>
              </a:rPr>
              <a:t>2 моль – 1 моль</a:t>
            </a:r>
          </a:p>
          <a:p>
            <a:r>
              <a:rPr lang="ru-RU" sz="2800" b="1" dirty="0">
                <a:latin typeface="Century Gothic" panose="020B0502020202020204" pitchFamily="34" charset="0"/>
              </a:rPr>
              <a:t> </a:t>
            </a:r>
            <a:r>
              <a:rPr lang="ru-RU" sz="2800" b="1" dirty="0" smtClean="0">
                <a:latin typeface="Century Gothic" panose="020B0502020202020204" pitchFamily="34" charset="0"/>
              </a:rPr>
              <a:t>       х       -  1,5 моль</a:t>
            </a:r>
          </a:p>
          <a:p>
            <a:r>
              <a:rPr lang="ru-RU" sz="2800" b="1" dirty="0">
                <a:latin typeface="Century Gothic" panose="020B0502020202020204" pitchFamily="34" charset="0"/>
              </a:rPr>
              <a:t> </a:t>
            </a:r>
            <a:r>
              <a:rPr lang="ru-RU" sz="2800" b="1" dirty="0" smtClean="0">
                <a:latin typeface="Century Gothic" panose="020B0502020202020204" pitchFamily="34" charset="0"/>
              </a:rPr>
              <a:t>       х = 2*1,5 = 3 моль</a:t>
            </a:r>
            <a:endParaRPr lang="en-US" sz="2800" b="1" dirty="0">
              <a:latin typeface="Century Gothic" panose="020B0502020202020204" pitchFamily="34" charset="0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</a:rPr>
              <a:t>4</a:t>
            </a:r>
            <a:r>
              <a:rPr lang="en-US" sz="2800" b="1" dirty="0" smtClean="0">
                <a:latin typeface="Century Gothic" panose="020B0502020202020204" pitchFamily="34" charset="0"/>
              </a:rPr>
              <a:t>. m(NaNO</a:t>
            </a:r>
            <a:r>
              <a:rPr lang="en-US" sz="2800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sz="2800" b="1" dirty="0" smtClean="0">
                <a:latin typeface="Century Gothic" panose="020B0502020202020204" pitchFamily="34" charset="0"/>
              </a:rPr>
              <a:t>) = 255 </a:t>
            </a:r>
            <a:r>
              <a:rPr lang="ru-RU" sz="2800" b="1" dirty="0" smtClean="0">
                <a:latin typeface="Century Gothic" panose="020B0502020202020204" pitchFamily="34" charset="0"/>
              </a:rPr>
              <a:t>г</a:t>
            </a:r>
          </a:p>
          <a:p>
            <a:r>
              <a:rPr lang="ru-RU" sz="2800" b="1" dirty="0" smtClean="0">
                <a:latin typeface="Century Gothic" panose="020B0502020202020204" pitchFamily="34" charset="0"/>
              </a:rPr>
              <a:t>5. </a:t>
            </a:r>
            <a:r>
              <a:rPr lang="en-US" sz="2800" b="1" dirty="0" smtClean="0">
                <a:latin typeface="Century Gothic" panose="020B0502020202020204" pitchFamily="34" charset="0"/>
              </a:rPr>
              <a:t>m(</a:t>
            </a:r>
            <a:r>
              <a:rPr lang="ru-RU" sz="2800" b="1" dirty="0" smtClean="0">
                <a:latin typeface="Century Gothic" panose="020B0502020202020204" pitchFamily="34" charset="0"/>
              </a:rPr>
              <a:t>прим.) = 400-255=145</a:t>
            </a:r>
            <a:endParaRPr lang="ru-RU" sz="2800" b="1" dirty="0">
              <a:latin typeface="Century Gothic" panose="020B0502020202020204" pitchFamily="34" charset="0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</a:rPr>
              <a:t>6. </a:t>
            </a:r>
            <a:r>
              <a:rPr lang="en-US" sz="2800" b="1" dirty="0">
                <a:latin typeface="Century Gothic" panose="020B0502020202020204" pitchFamily="34" charset="0"/>
                <a:sym typeface="Symbol"/>
              </a:rPr>
              <a:t></a:t>
            </a:r>
            <a:r>
              <a:rPr lang="ru-RU" sz="2800" b="1" dirty="0">
                <a:latin typeface="Century Gothic" panose="020B0502020202020204" pitchFamily="34" charset="0"/>
                <a:sym typeface="Symbol"/>
              </a:rPr>
              <a:t> прим.</a:t>
            </a:r>
            <a:r>
              <a:rPr lang="en-US" sz="2800" b="1" dirty="0">
                <a:latin typeface="Century Gothic" panose="020B0502020202020204" pitchFamily="34" charset="0"/>
              </a:rPr>
              <a:t> </a:t>
            </a:r>
            <a:r>
              <a:rPr lang="ru-RU" sz="2800" b="1" dirty="0" smtClean="0">
                <a:latin typeface="Century Gothic" panose="020B0502020202020204" pitchFamily="34" charset="0"/>
              </a:rPr>
              <a:t>= 145/400 = 0,36</a:t>
            </a:r>
            <a:endParaRPr lang="ru-RU" sz="2800" b="1" dirty="0">
              <a:latin typeface="Century Gothic" panose="020B0502020202020204" pitchFamily="34" charset="0"/>
            </a:endParaRPr>
          </a:p>
          <a:p>
            <a:endParaRPr lang="ru-RU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3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1419622"/>
            <a:ext cx="7620000" cy="18036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Задачи на избыток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и недостаток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СРАВНИТЕ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Оксид кальция массой 28 г обработали азотной кислотой. Какова масса образовавшегося нитрата кальция?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4091880" cy="26289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Оксид кальция массой 28 г обработали азотной </a:t>
            </a:r>
            <a:r>
              <a:rPr lang="ru-RU" b="1" dirty="0" smtClean="0">
                <a:latin typeface="Century Gothic" panose="020B0502020202020204" pitchFamily="34" charset="0"/>
              </a:rPr>
              <a:t>кислотой массой 70г. </a:t>
            </a:r>
            <a:r>
              <a:rPr lang="ru-RU" b="1" dirty="0">
                <a:latin typeface="Century Gothic" panose="020B0502020202020204" pitchFamily="34" charset="0"/>
              </a:rPr>
              <a:t>Какова масса образовавшегося нитрата кальция?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Алгоритм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Условие задачи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Дано и Найти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Количество вещества каждого из исходных веществ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Уравнение реакции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Сравнение найденных величин с коэффициентами 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Определение вещества, взятого в недостатке</a:t>
            </a:r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83517"/>
            <a:ext cx="336342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Century Gothic" panose="020B0502020202020204" pitchFamily="34" charset="0"/>
              </a:rPr>
              <a:t>Дано: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en-US" sz="3200" b="1" dirty="0">
                <a:latin typeface="Century Gothic" panose="020B0502020202020204" pitchFamily="34" charset="0"/>
              </a:rPr>
              <a:t>m</a:t>
            </a:r>
            <a:r>
              <a:rPr lang="en-US" sz="3200" b="1" dirty="0" smtClean="0">
                <a:latin typeface="Century Gothic" panose="020B0502020202020204" pitchFamily="34" charset="0"/>
              </a:rPr>
              <a:t>(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CaO</a:t>
            </a:r>
            <a:r>
              <a:rPr lang="en-US" sz="3200" b="1" dirty="0" smtClean="0">
                <a:latin typeface="Century Gothic" panose="020B0502020202020204" pitchFamily="34" charset="0"/>
              </a:rPr>
              <a:t>) = 28</a:t>
            </a:r>
            <a:r>
              <a:rPr lang="ru-RU" sz="3200" b="1" dirty="0" smtClean="0">
                <a:latin typeface="Century Gothic" panose="020B0502020202020204" pitchFamily="34" charset="0"/>
              </a:rPr>
              <a:t>г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m(HNO</a:t>
            </a:r>
            <a:r>
              <a:rPr lang="en-US" sz="3200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sz="3200" b="1" dirty="0" smtClean="0">
                <a:latin typeface="Century Gothic" panose="020B0502020202020204" pitchFamily="34" charset="0"/>
              </a:rPr>
              <a:t>) = 70</a:t>
            </a:r>
            <a:r>
              <a:rPr lang="ru-RU" sz="3200" b="1" dirty="0" smtClean="0">
                <a:latin typeface="Century Gothic" panose="020B0502020202020204" pitchFamily="34" charset="0"/>
              </a:rPr>
              <a:t>г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b="1" dirty="0" smtClean="0">
                <a:latin typeface="Century Gothic" panose="020B0502020202020204" pitchFamily="34" charset="0"/>
              </a:rPr>
              <a:t>Найти: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m(Ca(NO</a:t>
            </a:r>
            <a:r>
              <a:rPr lang="en-US" sz="3200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sz="3200" b="1" dirty="0" smtClean="0">
                <a:latin typeface="Century Gothic" panose="020B0502020202020204" pitchFamily="34" charset="0"/>
              </a:rPr>
              <a:t>)</a:t>
            </a:r>
            <a:r>
              <a:rPr lang="en-US" sz="3200" b="1" baseline="-25000" dirty="0" smtClean="0">
                <a:latin typeface="Century Gothic" panose="020B0502020202020204" pitchFamily="34" charset="0"/>
              </a:rPr>
              <a:t>2</a:t>
            </a:r>
            <a:r>
              <a:rPr lang="en-US" sz="3200" b="1" dirty="0" smtClean="0">
                <a:latin typeface="Century Gothic" panose="020B0502020202020204" pitchFamily="34" charset="0"/>
              </a:rPr>
              <a:t>) - </a:t>
            </a:r>
            <a:r>
              <a:rPr lang="ru-RU" sz="3200" b="1" dirty="0" smtClean="0">
                <a:latin typeface="Century Gothic" panose="020B0502020202020204" pitchFamily="34" charset="0"/>
              </a:rPr>
              <a:t>?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endParaRPr lang="ru-RU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347614"/>
            <a:ext cx="8712968" cy="3276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n(</a:t>
            </a:r>
            <a:r>
              <a:rPr lang="en-US" b="1" dirty="0" err="1" smtClean="0">
                <a:latin typeface="Century Gothic" panose="020B0502020202020204" pitchFamily="34" charset="0"/>
              </a:rPr>
              <a:t>CaO</a:t>
            </a:r>
            <a:r>
              <a:rPr lang="en-US" b="1" dirty="0" smtClean="0">
                <a:latin typeface="Century Gothic" panose="020B0502020202020204" pitchFamily="34" charset="0"/>
              </a:rPr>
              <a:t>) = 28</a:t>
            </a:r>
            <a:r>
              <a:rPr lang="ru-RU" b="1" dirty="0" smtClean="0">
                <a:latin typeface="Century Gothic" panose="020B0502020202020204" pitchFamily="34" charset="0"/>
              </a:rPr>
              <a:t>г</a:t>
            </a:r>
            <a:r>
              <a:rPr lang="en-US" b="1" dirty="0" smtClean="0">
                <a:latin typeface="Century Gothic" panose="020B0502020202020204" pitchFamily="34" charset="0"/>
              </a:rPr>
              <a:t>/</a:t>
            </a:r>
            <a:r>
              <a:rPr lang="ru-RU" b="1" dirty="0" smtClean="0">
                <a:latin typeface="Century Gothic" panose="020B0502020202020204" pitchFamily="34" charset="0"/>
              </a:rPr>
              <a:t>56г/моль = 0,5 моль</a:t>
            </a:r>
          </a:p>
          <a:p>
            <a:r>
              <a:rPr lang="en-US" b="1" dirty="0" smtClean="0">
                <a:latin typeface="Century Gothic" panose="020B0502020202020204" pitchFamily="34" charset="0"/>
              </a:rPr>
              <a:t>n(HNO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) </a:t>
            </a:r>
            <a:r>
              <a:rPr lang="ru-RU" b="1" dirty="0" smtClean="0">
                <a:latin typeface="Century Gothic" panose="020B0502020202020204" pitchFamily="34" charset="0"/>
              </a:rPr>
              <a:t>= 70г/63г/моль = 1,1 моль</a:t>
            </a:r>
            <a:endParaRPr lang="en-US" b="1" dirty="0" smtClean="0">
              <a:latin typeface="Century Gothic" panose="020B0502020202020204" pitchFamily="34" charset="0"/>
            </a:endParaRPr>
          </a:p>
          <a:p>
            <a:r>
              <a:rPr lang="en-US" b="1" dirty="0" err="1" smtClean="0">
                <a:latin typeface="Century Gothic" panose="020B0502020202020204" pitchFamily="34" charset="0"/>
              </a:rPr>
              <a:t>CaO</a:t>
            </a:r>
            <a:r>
              <a:rPr lang="en-US" b="1" dirty="0" smtClean="0">
                <a:latin typeface="Century Gothic" panose="020B0502020202020204" pitchFamily="34" charset="0"/>
              </a:rPr>
              <a:t> + 2HNO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 = Ca(NO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)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2</a:t>
            </a:r>
            <a:r>
              <a:rPr lang="en-US" b="1" dirty="0" smtClean="0">
                <a:latin typeface="Century Gothic" panose="020B0502020202020204" pitchFamily="34" charset="0"/>
              </a:rPr>
              <a:t> + H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2</a:t>
            </a:r>
            <a:r>
              <a:rPr lang="en-US" b="1" dirty="0" smtClean="0">
                <a:latin typeface="Century Gothic" panose="020B0502020202020204" pitchFamily="34" charset="0"/>
              </a:rPr>
              <a:t>O</a:t>
            </a:r>
          </a:p>
          <a:p>
            <a:r>
              <a:rPr lang="en-US" b="1" dirty="0" smtClean="0">
                <a:latin typeface="Century Gothic" panose="020B0502020202020204" pitchFamily="34" charset="0"/>
              </a:rPr>
              <a:t>1 </a:t>
            </a:r>
            <a:r>
              <a:rPr lang="ru-RU" b="1" dirty="0" smtClean="0">
                <a:latin typeface="Century Gothic" panose="020B0502020202020204" pitchFamily="34" charset="0"/>
              </a:rPr>
              <a:t>моль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b="1" dirty="0" err="1" smtClean="0">
                <a:latin typeface="Century Gothic" panose="020B0502020202020204" pitchFamily="34" charset="0"/>
              </a:rPr>
              <a:t>CaO</a:t>
            </a:r>
            <a:r>
              <a:rPr lang="ru-RU" b="1" dirty="0" smtClean="0">
                <a:latin typeface="Century Gothic" panose="020B0502020202020204" pitchFamily="34" charset="0"/>
              </a:rPr>
              <a:t>  - 2 моль </a:t>
            </a:r>
            <a:r>
              <a:rPr lang="en-US" b="1" dirty="0" smtClean="0">
                <a:latin typeface="Century Gothic" panose="020B0502020202020204" pitchFamily="34" charset="0"/>
              </a:rPr>
              <a:t>HNO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endParaRPr lang="en-US" b="1" dirty="0" smtClean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 </a:t>
            </a:r>
            <a:r>
              <a:rPr lang="en-US" b="1" dirty="0" smtClean="0">
                <a:latin typeface="Century Gothic" panose="020B0502020202020204" pitchFamily="34" charset="0"/>
              </a:rPr>
              <a:t>0,5 </a:t>
            </a:r>
            <a:r>
              <a:rPr lang="ru-RU" b="1" dirty="0" smtClean="0">
                <a:latin typeface="Century Gothic" panose="020B0502020202020204" pitchFamily="34" charset="0"/>
              </a:rPr>
              <a:t>моль </a:t>
            </a:r>
            <a:r>
              <a:rPr lang="en-US" b="1" dirty="0" err="1" smtClean="0">
                <a:latin typeface="Century Gothic" panose="020B0502020202020204" pitchFamily="34" charset="0"/>
              </a:rPr>
              <a:t>CaO</a:t>
            </a:r>
            <a:r>
              <a:rPr lang="en-US" b="1" dirty="0" smtClean="0">
                <a:latin typeface="Century Gothic" panose="020B0502020202020204" pitchFamily="34" charset="0"/>
              </a:rPr>
              <a:t> – 1 </a:t>
            </a:r>
            <a:r>
              <a:rPr lang="ru-RU" b="1" dirty="0" smtClean="0">
                <a:latin typeface="Century Gothic" panose="020B0502020202020204" pitchFamily="34" charset="0"/>
              </a:rPr>
              <a:t>моль </a:t>
            </a:r>
            <a:r>
              <a:rPr lang="en-US" b="1" dirty="0" smtClean="0">
                <a:latin typeface="Century Gothic" panose="020B0502020202020204" pitchFamily="34" charset="0"/>
              </a:rPr>
              <a:t>HNO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endParaRPr lang="ru-RU" b="1" baseline="-25000" dirty="0" smtClean="0">
              <a:latin typeface="Century Gothic" panose="020B0502020202020204" pitchFamily="34" charset="0"/>
            </a:endParaRPr>
          </a:p>
          <a:p>
            <a:r>
              <a:rPr lang="ru-RU" b="1" dirty="0" smtClean="0">
                <a:latin typeface="Century Gothic" panose="020B0502020202020204" pitchFamily="34" charset="0"/>
              </a:rPr>
              <a:t>По условию 1,1 моль, значит </a:t>
            </a:r>
            <a:r>
              <a:rPr lang="en-US" b="1" dirty="0" smtClean="0">
                <a:latin typeface="Century Gothic" panose="020B0502020202020204" pitchFamily="34" charset="0"/>
              </a:rPr>
              <a:t>HNO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ru-RU" b="1" dirty="0" smtClean="0">
                <a:latin typeface="Century Gothic" panose="020B0502020202020204" pitchFamily="34" charset="0"/>
              </a:rPr>
              <a:t>в избытке</a:t>
            </a:r>
            <a:endParaRPr lang="en-US" b="1" dirty="0" smtClean="0">
              <a:latin typeface="Century Gothic" panose="020B0502020202020204" pitchFamily="34" charset="0"/>
            </a:endParaRPr>
          </a:p>
          <a:p>
            <a:endParaRPr lang="ru-RU" b="1" dirty="0" smtClean="0">
              <a:latin typeface="Century Gothic" panose="020B0502020202020204" pitchFamily="34" charset="0"/>
            </a:endParaRPr>
          </a:p>
          <a:p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0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352550"/>
            <a:ext cx="8568952" cy="3276600"/>
          </a:xfrm>
        </p:spPr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Расчёт ведём по веществу в недостатке: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1 моль </a:t>
            </a:r>
            <a:r>
              <a:rPr lang="en-US" b="1" dirty="0" err="1" smtClean="0">
                <a:latin typeface="Century Gothic" panose="020B0502020202020204" pitchFamily="34" charset="0"/>
              </a:rPr>
              <a:t>CaO</a:t>
            </a:r>
            <a:r>
              <a:rPr lang="en-US" b="1" dirty="0" smtClean="0">
                <a:latin typeface="Century Gothic" panose="020B0502020202020204" pitchFamily="34" charset="0"/>
              </a:rPr>
              <a:t> – 1 </a:t>
            </a:r>
            <a:r>
              <a:rPr lang="ru-RU" b="1" dirty="0" smtClean="0">
                <a:latin typeface="Century Gothic" panose="020B0502020202020204" pitchFamily="34" charset="0"/>
              </a:rPr>
              <a:t>моль </a:t>
            </a:r>
            <a:r>
              <a:rPr lang="en-US" b="1" dirty="0" smtClean="0">
                <a:latin typeface="Century Gothic" panose="020B0502020202020204" pitchFamily="34" charset="0"/>
              </a:rPr>
              <a:t>Ca(NO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)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2</a:t>
            </a:r>
            <a:endParaRPr lang="ru-RU" b="1" baseline="-25000" dirty="0" smtClean="0">
              <a:latin typeface="Century Gothic" panose="020B0502020202020204" pitchFamily="34" charset="0"/>
            </a:endParaRPr>
          </a:p>
          <a:p>
            <a:r>
              <a:rPr lang="ru-RU" b="1" dirty="0" smtClean="0">
                <a:latin typeface="Century Gothic" panose="020B0502020202020204" pitchFamily="34" charset="0"/>
              </a:rPr>
              <a:t>0,5 моль </a:t>
            </a:r>
            <a:r>
              <a:rPr lang="en-US" b="1" dirty="0" err="1">
                <a:latin typeface="Century Gothic" panose="020B0502020202020204" pitchFamily="34" charset="0"/>
              </a:rPr>
              <a:t>CaO</a:t>
            </a:r>
            <a:r>
              <a:rPr lang="en-US" b="1" dirty="0">
                <a:latin typeface="Century Gothic" panose="020B0502020202020204" pitchFamily="34" charset="0"/>
              </a:rPr>
              <a:t> – </a:t>
            </a:r>
            <a:r>
              <a:rPr lang="ru-RU" b="1" dirty="0" smtClean="0">
                <a:latin typeface="Century Gothic" panose="020B0502020202020204" pitchFamily="34" charset="0"/>
              </a:rPr>
              <a:t>0,5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ru-RU" b="1" dirty="0">
                <a:latin typeface="Century Gothic" panose="020B0502020202020204" pitchFamily="34" charset="0"/>
              </a:rPr>
              <a:t>моль </a:t>
            </a:r>
            <a:r>
              <a:rPr lang="en-US" b="1" dirty="0" smtClean="0">
                <a:latin typeface="Century Gothic" panose="020B0502020202020204" pitchFamily="34" charset="0"/>
              </a:rPr>
              <a:t>Ca(NO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)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2</a:t>
            </a:r>
            <a:endParaRPr lang="ru-RU" b="1" baseline="-25000" dirty="0" smtClean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m(Ca(NO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3</a:t>
            </a:r>
            <a:r>
              <a:rPr lang="en-US" b="1" dirty="0" smtClean="0">
                <a:latin typeface="Century Gothic" panose="020B0502020202020204" pitchFamily="34" charset="0"/>
              </a:rPr>
              <a:t>)</a:t>
            </a:r>
            <a:r>
              <a:rPr lang="en-US" b="1" baseline="-25000" dirty="0" smtClean="0">
                <a:latin typeface="Century Gothic" panose="020B0502020202020204" pitchFamily="34" charset="0"/>
              </a:rPr>
              <a:t>2</a:t>
            </a:r>
            <a:r>
              <a:rPr lang="en-US" b="1" dirty="0" smtClean="0">
                <a:latin typeface="Century Gothic" panose="020B0502020202020204" pitchFamily="34" charset="0"/>
              </a:rPr>
              <a:t>) = 0,5</a:t>
            </a:r>
            <a:r>
              <a:rPr lang="ru-RU" b="1" dirty="0" smtClean="0">
                <a:latin typeface="Century Gothic" panose="020B0502020202020204" pitchFamily="34" charset="0"/>
              </a:rPr>
              <a:t>моль*164г/моль = 82 г</a:t>
            </a:r>
          </a:p>
          <a:p>
            <a:r>
              <a:rPr lang="ru-RU" b="1" dirty="0" smtClean="0">
                <a:latin typeface="Century Gothic" panose="020B0502020202020204" pitchFamily="34" charset="0"/>
              </a:rPr>
              <a:t>Ответ: 82 г</a:t>
            </a:r>
            <a:endParaRPr lang="ru-RU" b="1" dirty="0">
              <a:latin typeface="Century Gothic" panose="020B0502020202020204" pitchFamily="34" charset="0"/>
            </a:endParaRPr>
          </a:p>
          <a:p>
            <a:endParaRPr lang="en-US" b="1" dirty="0" smtClean="0">
              <a:latin typeface="Century Gothic" panose="020B0502020202020204" pitchFamily="34" charset="0"/>
            </a:endParaRPr>
          </a:p>
          <a:p>
            <a:endParaRPr lang="ru-RU" b="1" dirty="0" smtClean="0">
              <a:latin typeface="Century Gothic" panose="020B0502020202020204" pitchFamily="34" charset="0"/>
            </a:endParaRPr>
          </a:p>
          <a:p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20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7778824" cy="3276600"/>
          </a:xfrm>
        </p:spPr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Вычислите массу соли, образовавшейся в результате взаимодействия 7,3 г </a:t>
            </a:r>
            <a:r>
              <a:rPr lang="ru-RU" b="1" dirty="0" err="1">
                <a:latin typeface="Century Gothic" panose="020B0502020202020204" pitchFamily="34" charset="0"/>
              </a:rPr>
              <a:t>хлороводорода</a:t>
            </a: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b="1" dirty="0" smtClean="0">
                <a:latin typeface="Century Gothic" panose="020B0502020202020204" pitchFamily="34" charset="0"/>
              </a:rPr>
              <a:t>с </a:t>
            </a:r>
            <a:r>
              <a:rPr lang="ru-RU" b="1" dirty="0">
                <a:latin typeface="Century Gothic" panose="020B0502020202020204" pitchFamily="34" charset="0"/>
              </a:rPr>
              <a:t>5,6 л аммиака (н. у.)</a:t>
            </a:r>
          </a:p>
        </p:txBody>
      </p:sp>
    </p:spTree>
    <p:extLst>
      <p:ext uri="{BB962C8B-B14F-4D97-AF65-F5344CB8AC3E}">
        <p14:creationId xmlns:p14="http://schemas.microsoft.com/office/powerpoint/2010/main" val="254153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Вычислите объём водорода, выделившегося при взаимодействии цинка массой 13 г с раствором, содержащим 30 г серной кислоты (</a:t>
            </a:r>
            <a:r>
              <a:rPr lang="ru-RU" b="1" dirty="0" err="1">
                <a:latin typeface="Century Gothic" panose="020B0502020202020204" pitchFamily="34" charset="0"/>
              </a:rPr>
              <a:t>н.у</a:t>
            </a:r>
            <a:r>
              <a:rPr lang="ru-RU" b="1" dirty="0">
                <a:latin typeface="Century Gothic" panose="020B0502020202020204" pitchFamily="34" charset="0"/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5032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схема 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3" b="8509"/>
          <a:stretch/>
        </p:blipFill>
        <p:spPr bwMode="auto">
          <a:xfrm>
            <a:off x="1143000" y="724828"/>
            <a:ext cx="6858000" cy="39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b31e6b6-a-62cb3a1a-s-sites.googlegroups.com/site/himulacom/zvonok-na-urok/9-klass---vtoroj-god-obucenia/urok-no26-rascetnye-zadaci-tipa-opredelenie-vyhoda-pro-dukta-reakcii-v-procentah-ot-teoreticeskogo/%D0%A1%D0%BB%D0%B0%D0%B9%D0%B41.JPG?attachauth=ANoY7crSLQpMRpezJxMMRohlqhlbH7yflg-j5y_UyE1u9sonvpuiUBNJLPMWNtMjIg2eqLtN3T9IKcOeNWimbHV_p0KLCS9akgX-_mhqEZOi8b2NzjduDi9iox8cKdrl7Piy42WLlVcL0zbRo9Yv9fZmqFMY2mK6ajs9llHIQw2Ny1DrrNgq9NKz1ANlHu7zAG_kCZ3tcLQw-k5W8SoPjHDpdHZSG5-HdggHGGDVtMVRCktB1TSe3NiwKGLy_chukS72bKKiOa4LnzuqQJVJNCPsxHsM_GOKqhoSuKjPP4MxMUi2vt-0k4rHWw6xGnQCqOnFKVKJsKFu0LF4casoLgn4FXg7stcCeNPSDOkH_1OtqdsI2wMqIUygCgl3rD6eRtv06uCOtyzTGUT1sc75PJZ9IxpfmutN9ncEOp2rZGY5fBKmf3THSdMCt6bfrfjOrc7k7-BZLlgs&amp;attredirects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39502"/>
            <a:ext cx="7781925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6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53"/>
          <a:stretch/>
        </p:blipFill>
        <p:spPr bwMode="auto">
          <a:xfrm>
            <a:off x="733027" y="195486"/>
            <a:ext cx="7596336" cy="431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1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При взаимодействии магния массой 1,2 г с раствором серной кислоты получили соль массой 5, 5 г. Определите выход продукта реакции (%).</a:t>
            </a:r>
          </a:p>
        </p:txBody>
      </p:sp>
    </p:spTree>
    <p:extLst>
      <p:ext uri="{BB962C8B-B14F-4D97-AF65-F5344CB8AC3E}">
        <p14:creationId xmlns:p14="http://schemas.microsoft.com/office/powerpoint/2010/main" val="15037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Вычислите массу карбида кальция, образовавшегося при действии угля на оксид кальция массой 16,8 г, если выход составляет 80%.</a:t>
            </a:r>
          </a:p>
        </p:txBody>
      </p:sp>
    </p:spTree>
    <p:extLst>
      <p:ext uri="{BB962C8B-B14F-4D97-AF65-F5344CB8AC3E}">
        <p14:creationId xmlns:p14="http://schemas.microsoft.com/office/powerpoint/2010/main" val="19312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Сколько </a:t>
            </a:r>
            <a:r>
              <a:rPr lang="ru-RU" b="1" dirty="0" smtClean="0"/>
              <a:t>граммов </a:t>
            </a:r>
            <a:r>
              <a:rPr lang="ru-RU" b="1" dirty="0"/>
              <a:t>сульфата цинка получится, если цинк массой 6 г. положить в раствор серной </a:t>
            </a:r>
            <a:r>
              <a:rPr lang="ru-RU" b="1" dirty="0" smtClean="0"/>
              <a:t>кислоты?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283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Какова масса гидроксида железа (II), полученного при реакции 16 г. гидроксида натрия и 16 г. сульфата железа (II)?</a:t>
            </a:r>
          </a:p>
        </p:txBody>
      </p:sp>
    </p:spTree>
    <p:extLst>
      <p:ext uri="{BB962C8B-B14F-4D97-AF65-F5344CB8AC3E}">
        <p14:creationId xmlns:p14="http://schemas.microsoft.com/office/powerpoint/2010/main" val="39322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14 г. оксида кальция обработали раствором, содержащим 35 г. азотной кислоты. Определите массу образовавшейся соли.</a:t>
            </a:r>
          </a:p>
        </p:txBody>
      </p:sp>
    </p:spTree>
    <p:extLst>
      <p:ext uri="{BB962C8B-B14F-4D97-AF65-F5344CB8AC3E}">
        <p14:creationId xmlns:p14="http://schemas.microsoft.com/office/powerpoint/2010/main" val="26963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Сколько л водорода выделится при действии избытка соляной кислоты на 2,7 г алюминия, если выход водорода составляет 90 % от теоретического?</a:t>
            </a:r>
          </a:p>
        </p:txBody>
      </p:sp>
    </p:spTree>
    <p:extLst>
      <p:ext uri="{BB962C8B-B14F-4D97-AF65-F5344CB8AC3E}">
        <p14:creationId xmlns:p14="http://schemas.microsoft.com/office/powerpoint/2010/main" val="385234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Сколько литров углекислого газа можно получить из 119 грамм известняка, содержащего 16 % примесей</a:t>
            </a:r>
            <a:r>
              <a:rPr lang="ru-RU" b="1" dirty="0" smtClean="0"/>
              <a:t>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823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Определите тип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Найти массу осадка, образовавшегося при взаимодействии 450 г 48% серной кислоты с раствором хлорида бария</a:t>
            </a:r>
            <a:r>
              <a:rPr lang="ru-RU" b="1"/>
              <a:t>?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289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ина\Desktop\схема 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8"/>
          <a:stretch/>
        </p:blipFill>
        <p:spPr bwMode="auto">
          <a:xfrm>
            <a:off x="1403648" y="218783"/>
            <a:ext cx="6552728" cy="4683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7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ина\Desktop\схема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26" y="27435"/>
            <a:ext cx="5691623" cy="511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1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7706816" cy="3268624"/>
          </a:xfrm>
        </p:spPr>
        <p:txBody>
          <a:bodyPr/>
          <a:lstStyle/>
          <a:p>
            <a:r>
              <a:rPr lang="ru-RU" dirty="0" smtClean="0"/>
              <a:t>Какой объем водорода </a:t>
            </a:r>
            <a:r>
              <a:rPr lang="ru-RU" dirty="0" smtClean="0"/>
              <a:t>выделится</a:t>
            </a:r>
            <a:r>
              <a:rPr lang="ru-RU" dirty="0" smtClean="0"/>
              <a:t>, если растворить алюминий массой 10,8 г в избытке соляной кислоты?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93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7706816" cy="3268624"/>
          </a:xfrm>
        </p:spPr>
        <p:txBody>
          <a:bodyPr/>
          <a:lstStyle/>
          <a:p>
            <a:r>
              <a:rPr lang="ru-RU" dirty="0" smtClean="0"/>
              <a:t>Какую массу фосфора надо сжечь для получения оксида фосфора (</a:t>
            </a:r>
            <a:r>
              <a:rPr lang="en-US" dirty="0" smtClean="0"/>
              <a:t>V) </a:t>
            </a:r>
            <a:r>
              <a:rPr lang="ru-RU" dirty="0" smtClean="0"/>
              <a:t>массой 7,1 г?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7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7202760" cy="3268624"/>
          </a:xfrm>
        </p:spPr>
        <p:txBody>
          <a:bodyPr/>
          <a:lstStyle/>
          <a:p>
            <a:r>
              <a:rPr lang="ru-RU" dirty="0" smtClean="0"/>
              <a:t>Сероводород пропустили через 200 г раствора сульфата меди (массовая доля 18%). Найдите массу образовавшегося осадка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7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>
                <a:latin typeface="Century Gothic" panose="020B0502020202020204" pitchFamily="34" charset="0"/>
              </a:rPr>
              <a:t>Сколько литров углекислого газа можно получить из 119 грамм известняка, содержащего 16 % примесей?</a:t>
            </a:r>
          </a:p>
          <a:p>
            <a:pPr marL="0" indent="0">
              <a:buNone/>
            </a:pP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7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073" y="555526"/>
            <a:ext cx="262764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Century Gothic" panose="020B0502020202020204" pitchFamily="34" charset="0"/>
              </a:rPr>
              <a:t>Дано: </a:t>
            </a:r>
            <a:endParaRPr lang="ru-RU" sz="2800" b="1" dirty="0" smtClean="0">
              <a:latin typeface="Century Gothic" panose="020B0502020202020204" pitchFamily="34" charset="0"/>
            </a:endParaRPr>
          </a:p>
          <a:p>
            <a:endParaRPr lang="ru-RU" sz="2800" b="1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latin typeface="Century Gothic" panose="020B0502020202020204" pitchFamily="34" charset="0"/>
              </a:rPr>
              <a:t>m(</a:t>
            </a:r>
            <a:r>
              <a:rPr lang="ru-RU" sz="2800" b="1" dirty="0" err="1">
                <a:latin typeface="Century Gothic" panose="020B0502020202020204" pitchFamily="34" charset="0"/>
              </a:rPr>
              <a:t>изв</a:t>
            </a:r>
            <a:r>
              <a:rPr lang="ru-RU" sz="2800" b="1" dirty="0">
                <a:latin typeface="Century Gothic" panose="020B0502020202020204" pitchFamily="34" charset="0"/>
              </a:rPr>
              <a:t>.</a:t>
            </a:r>
            <a:r>
              <a:rPr lang="en-US" sz="2800" b="1" dirty="0">
                <a:latin typeface="Century Gothic" panose="020B0502020202020204" pitchFamily="34" charset="0"/>
              </a:rPr>
              <a:t>) = 119</a:t>
            </a:r>
            <a:r>
              <a:rPr lang="ru-RU" sz="2800" b="1" dirty="0" smtClean="0">
                <a:latin typeface="Century Gothic" panose="020B0502020202020204" pitchFamily="34" charset="0"/>
              </a:rPr>
              <a:t>г</a:t>
            </a:r>
          </a:p>
          <a:p>
            <a:r>
              <a:rPr lang="en-US" sz="2800" b="1" dirty="0">
                <a:latin typeface="Century Gothic" panose="020B0502020202020204" pitchFamily="34" charset="0"/>
                <a:sym typeface="Symbol"/>
              </a:rPr>
              <a:t>=16</a:t>
            </a:r>
            <a:r>
              <a:rPr lang="en-US" sz="2800" b="1" dirty="0" smtClean="0">
                <a:latin typeface="Century Gothic" panose="020B0502020202020204" pitchFamily="34" charset="0"/>
                <a:sym typeface="Symbol"/>
              </a:rPr>
              <a:t>%</a:t>
            </a:r>
            <a:endParaRPr lang="ru-RU" sz="2800" b="1" dirty="0" smtClean="0">
              <a:latin typeface="Century Gothic" panose="020B0502020202020204" pitchFamily="34" charset="0"/>
              <a:sym typeface="Symbol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Найти: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V(CO</a:t>
            </a:r>
            <a:r>
              <a:rPr lang="en-US" sz="2800" b="1" baseline="-25000" dirty="0">
                <a:latin typeface="Century Gothic" panose="020B0502020202020204" pitchFamily="34" charset="0"/>
              </a:rPr>
              <a:t>2</a:t>
            </a:r>
            <a:r>
              <a:rPr lang="en-US" sz="2800" b="1" dirty="0">
                <a:latin typeface="Century Gothic" panose="020B0502020202020204" pitchFamily="34" charset="0"/>
              </a:rPr>
              <a:t>) - </a:t>
            </a:r>
            <a:r>
              <a:rPr lang="ru-RU" sz="2800" b="1" dirty="0">
                <a:latin typeface="Century Gothic" panose="020B0502020202020204" pitchFamily="34" charset="0"/>
              </a:rPr>
              <a:t>?</a:t>
            </a:r>
            <a:endParaRPr lang="ru-RU" sz="2800" b="1" dirty="0" smtClean="0">
              <a:latin typeface="Century Gothic" panose="020B0502020202020204" pitchFamily="34" charset="0"/>
            </a:endParaRPr>
          </a:p>
          <a:p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555526"/>
            <a:ext cx="580479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Century Gothic" panose="020B0502020202020204" pitchFamily="34" charset="0"/>
              </a:rPr>
              <a:t>Решение:</a:t>
            </a:r>
          </a:p>
          <a:p>
            <a:endParaRPr lang="ru-RU" sz="2800" b="1" dirty="0" smtClean="0">
              <a:latin typeface="Century Gothic" panose="020B0502020202020204" pitchFamily="34" charset="0"/>
            </a:endParaRPr>
          </a:p>
          <a:p>
            <a:r>
              <a:rPr lang="ru-RU" sz="2800" b="1" dirty="0" smtClean="0">
                <a:latin typeface="Century Gothic" panose="020B0502020202020204" pitchFamily="34" charset="0"/>
              </a:rPr>
              <a:t>1</a:t>
            </a:r>
            <a:r>
              <a:rPr lang="ru-RU" sz="2800" b="1" dirty="0">
                <a:latin typeface="Century Gothic" panose="020B0502020202020204" pitchFamily="34" charset="0"/>
              </a:rPr>
              <a:t>. </a:t>
            </a:r>
            <a:r>
              <a:rPr lang="en-US" sz="2800" b="1" dirty="0">
                <a:latin typeface="Century Gothic" panose="020B0502020202020204" pitchFamily="34" charset="0"/>
              </a:rPr>
              <a:t>m (CaCO</a:t>
            </a:r>
            <a:r>
              <a:rPr lang="en-US" sz="2800" b="1" baseline="-25000" dirty="0">
                <a:latin typeface="Century Gothic" panose="020B0502020202020204" pitchFamily="34" charset="0"/>
              </a:rPr>
              <a:t>3</a:t>
            </a:r>
            <a:r>
              <a:rPr lang="en-US" sz="2800" b="1" dirty="0">
                <a:latin typeface="Century Gothic" panose="020B0502020202020204" pitchFamily="34" charset="0"/>
              </a:rPr>
              <a:t>) = 119*0,84=99,96</a:t>
            </a:r>
            <a:r>
              <a:rPr lang="ru-RU" sz="2800" b="1" dirty="0">
                <a:latin typeface="Century Gothic" panose="020B0502020202020204" pitchFamily="34" charset="0"/>
              </a:rPr>
              <a:t>г</a:t>
            </a:r>
            <a:endParaRPr lang="en-US" sz="2800" b="1" dirty="0">
              <a:latin typeface="Century Gothic" panose="020B0502020202020204" pitchFamily="34" charset="0"/>
            </a:endParaRPr>
          </a:p>
          <a:p>
            <a:r>
              <a:rPr lang="ru-RU" sz="2800" b="1" dirty="0">
                <a:latin typeface="Century Gothic" panose="020B0502020202020204" pitchFamily="34" charset="0"/>
                <a:sym typeface="Symbol"/>
              </a:rPr>
              <a:t>2. </a:t>
            </a:r>
            <a:r>
              <a:rPr lang="en-US" sz="2800" b="1" dirty="0">
                <a:latin typeface="Century Gothic" panose="020B0502020202020204" pitchFamily="34" charset="0"/>
                <a:sym typeface="Symbol"/>
              </a:rPr>
              <a:t>n = 99,96</a:t>
            </a:r>
            <a:r>
              <a:rPr lang="ru-RU" sz="2800" b="1" dirty="0">
                <a:latin typeface="Century Gothic" panose="020B0502020202020204" pitchFamily="34" charset="0"/>
                <a:sym typeface="Symbol"/>
              </a:rPr>
              <a:t>г/(100г/моль)=</a:t>
            </a:r>
            <a:r>
              <a:rPr lang="ru-RU" sz="2800" b="1" dirty="0" smtClean="0">
                <a:latin typeface="Century Gothic" panose="020B0502020202020204" pitchFamily="34" charset="0"/>
                <a:sym typeface="Symbol"/>
              </a:rPr>
              <a:t>1моль</a:t>
            </a:r>
          </a:p>
          <a:p>
            <a:r>
              <a:rPr lang="ru-RU" sz="2800" b="1" dirty="0">
                <a:latin typeface="Century Gothic" panose="020B0502020202020204" pitchFamily="34" charset="0"/>
                <a:sym typeface="Symbol"/>
              </a:rPr>
              <a:t>3.</a:t>
            </a:r>
            <a:r>
              <a:rPr lang="en-US" sz="2800" b="1" dirty="0">
                <a:latin typeface="Century Gothic" panose="020B0502020202020204" pitchFamily="34" charset="0"/>
                <a:sym typeface="Symbol"/>
              </a:rPr>
              <a:t> CaCO</a:t>
            </a:r>
            <a:r>
              <a:rPr lang="en-US" sz="2800" b="1" baseline="-25000" dirty="0">
                <a:latin typeface="Century Gothic" panose="020B0502020202020204" pitchFamily="34" charset="0"/>
                <a:sym typeface="Symbol"/>
              </a:rPr>
              <a:t>3</a:t>
            </a:r>
            <a:r>
              <a:rPr lang="en-US" sz="2800" b="1" dirty="0">
                <a:latin typeface="Century Gothic" panose="020B0502020202020204" pitchFamily="34" charset="0"/>
                <a:sym typeface="Symbol"/>
              </a:rPr>
              <a:t> </a:t>
            </a:r>
            <a:r>
              <a:rPr lang="en-US" sz="2800" b="1" dirty="0">
                <a:latin typeface="Century Gothic" panose="020B0502020202020204" pitchFamily="34" charset="0"/>
                <a:cs typeface="Arial"/>
                <a:sym typeface="Symbol"/>
              </a:rPr>
              <a:t>→ </a:t>
            </a:r>
            <a:r>
              <a:rPr lang="en-US" sz="2800" b="1" dirty="0" err="1">
                <a:latin typeface="Century Gothic" panose="020B0502020202020204" pitchFamily="34" charset="0"/>
                <a:cs typeface="Arial"/>
                <a:sym typeface="Symbol"/>
              </a:rPr>
              <a:t>CaO</a:t>
            </a:r>
            <a:r>
              <a:rPr lang="en-US" sz="2800" b="1" dirty="0">
                <a:latin typeface="Century Gothic" panose="020B0502020202020204" pitchFamily="34" charset="0"/>
                <a:cs typeface="Arial"/>
                <a:sym typeface="Symbol"/>
              </a:rPr>
              <a:t> + </a:t>
            </a:r>
            <a:r>
              <a:rPr lang="en-US" sz="2800" b="1" dirty="0" smtClean="0">
                <a:latin typeface="Century Gothic" panose="020B0502020202020204" pitchFamily="34" charset="0"/>
                <a:cs typeface="Arial"/>
                <a:sym typeface="Symbol"/>
              </a:rPr>
              <a:t>CO</a:t>
            </a:r>
            <a:r>
              <a:rPr lang="en-US" sz="2800" b="1" baseline="-25000" dirty="0" smtClean="0">
                <a:latin typeface="Century Gothic" panose="020B0502020202020204" pitchFamily="34" charset="0"/>
                <a:cs typeface="Arial"/>
                <a:sym typeface="Symbol"/>
              </a:rPr>
              <a:t>2</a:t>
            </a:r>
            <a:endParaRPr lang="ru-RU" sz="2800" b="1" baseline="-25000" dirty="0" smtClean="0">
              <a:latin typeface="Century Gothic" panose="020B0502020202020204" pitchFamily="34" charset="0"/>
              <a:cs typeface="Arial"/>
              <a:sym typeface="Symbol"/>
            </a:endParaRPr>
          </a:p>
          <a:p>
            <a:r>
              <a:rPr lang="en-US" sz="2800" b="1" dirty="0" smtClean="0">
                <a:latin typeface="Century Gothic" panose="020B0502020202020204" pitchFamily="34" charset="0"/>
              </a:rPr>
              <a:t>4</a:t>
            </a:r>
            <a:r>
              <a:rPr lang="en-US" sz="2800" b="1" dirty="0">
                <a:latin typeface="Century Gothic" panose="020B0502020202020204" pitchFamily="34" charset="0"/>
              </a:rPr>
              <a:t>. n(CaCO</a:t>
            </a:r>
            <a:r>
              <a:rPr lang="en-US" sz="2800" b="1" baseline="-25000" dirty="0">
                <a:latin typeface="Century Gothic" panose="020B0502020202020204" pitchFamily="34" charset="0"/>
              </a:rPr>
              <a:t>3</a:t>
            </a:r>
            <a:r>
              <a:rPr lang="en-US" sz="2800" b="1" dirty="0">
                <a:latin typeface="Century Gothic" panose="020B0502020202020204" pitchFamily="34" charset="0"/>
              </a:rPr>
              <a:t>) = n(CO</a:t>
            </a:r>
            <a:r>
              <a:rPr lang="en-US" sz="2800" b="1" baseline="-25000" dirty="0">
                <a:latin typeface="Century Gothic" panose="020B0502020202020204" pitchFamily="34" charset="0"/>
              </a:rPr>
              <a:t>2</a:t>
            </a:r>
            <a:r>
              <a:rPr lang="en-US" sz="2800" b="1" dirty="0">
                <a:latin typeface="Century Gothic" panose="020B0502020202020204" pitchFamily="34" charset="0"/>
              </a:rPr>
              <a:t>)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5. V(CO</a:t>
            </a:r>
            <a:r>
              <a:rPr lang="en-US" sz="2800" b="1" baseline="-25000" dirty="0">
                <a:latin typeface="Century Gothic" panose="020B0502020202020204" pitchFamily="34" charset="0"/>
              </a:rPr>
              <a:t>2</a:t>
            </a:r>
            <a:r>
              <a:rPr lang="en-US" sz="2800" b="1" dirty="0">
                <a:latin typeface="Century Gothic" panose="020B0502020202020204" pitchFamily="34" charset="0"/>
              </a:rPr>
              <a:t>) = n*</a:t>
            </a:r>
            <a:r>
              <a:rPr lang="en-US" sz="2800" b="1" dirty="0" err="1">
                <a:latin typeface="Century Gothic" panose="020B0502020202020204" pitchFamily="34" charset="0"/>
              </a:rPr>
              <a:t>V</a:t>
            </a:r>
            <a:r>
              <a:rPr lang="en-US" sz="2800" b="1" baseline="-25000" dirty="0" err="1">
                <a:latin typeface="Century Gothic" panose="020B0502020202020204" pitchFamily="34" charset="0"/>
              </a:rPr>
              <a:t>m</a:t>
            </a:r>
            <a:r>
              <a:rPr lang="en-US" sz="2800" b="1" dirty="0">
                <a:latin typeface="Century Gothic" panose="020B0502020202020204" pitchFamily="34" charset="0"/>
              </a:rPr>
              <a:t>= </a:t>
            </a:r>
            <a:endParaRPr lang="ru-RU" sz="2800" b="1" dirty="0">
              <a:latin typeface="Century Gothic" panose="020B0502020202020204" pitchFamily="34" charset="0"/>
            </a:endParaRPr>
          </a:p>
          <a:p>
            <a:r>
              <a:rPr lang="ru-RU" sz="2800" b="1" dirty="0">
                <a:latin typeface="Century Gothic" panose="020B0502020202020204" pitchFamily="34" charset="0"/>
              </a:rPr>
              <a:t>= </a:t>
            </a:r>
            <a:r>
              <a:rPr lang="en-US" sz="2800" b="1" dirty="0">
                <a:latin typeface="Century Gothic" panose="020B0502020202020204" pitchFamily="34" charset="0"/>
              </a:rPr>
              <a:t>1</a:t>
            </a:r>
            <a:r>
              <a:rPr lang="ru-RU" sz="2800" b="1" dirty="0">
                <a:latin typeface="Century Gothic" panose="020B0502020202020204" pitchFamily="34" charset="0"/>
              </a:rPr>
              <a:t>моль*22,4л/моль = 22,4 л</a:t>
            </a:r>
          </a:p>
          <a:p>
            <a:endParaRPr lang="ru-RU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71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ирокоэкранная презентация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614</Words>
  <Application>Microsoft Office PowerPoint</Application>
  <PresentationFormat>Экран (16:9)</PresentationFormat>
  <Paragraphs>87</Paragraphs>
  <Slides>29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Широкоэкранная презентация</vt:lpstr>
      <vt:lpstr>РЕШЕНИЕ РАСЧЕТНЫХ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избыток  и недостаток </vt:lpstr>
      <vt:lpstr>СРАВНИТЕ</vt:lpstr>
      <vt:lpstr>Алгоритм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Определите тип задачи</vt:lpstr>
      <vt:lpstr>Определите тип задачи</vt:lpstr>
      <vt:lpstr>Определите тип задачи</vt:lpstr>
      <vt:lpstr>Определите тип задачи</vt:lpstr>
      <vt:lpstr>Определите тип задачи</vt:lpstr>
      <vt:lpstr>Определите тип задачи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2020-04-23T10:44:42Z</dcterms:created>
  <dcterms:modified xsi:type="dcterms:W3CDTF">2021-02-04T18:49:20Z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