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>
        <p:scale>
          <a:sx n="80" d="100"/>
          <a:sy n="80" d="100"/>
        </p:scale>
        <p:origin x="-2514" y="-10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1143000"/>
            <a:ext cx="7162800" cy="14287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29146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E8A2F5D8-8A14-4561-A07C-34FD8011FB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6A014-2459-4FEE-B830-AFEAB8EF62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6410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457200"/>
            <a:ext cx="1943100" cy="40576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457200"/>
            <a:ext cx="5676900" cy="40576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6C042-C4CD-4182-A748-ACBE8BC1F5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6780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D9867-37E9-4764-8F6F-43BC687F45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8819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5C90A-5A62-4B5F-AD48-FB55112523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8246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4287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4287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30B06-A56C-48C9-8829-61BB7C87EB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9374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AFB41-6043-49DF-98AC-DB02CA320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6883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3ADFF-3B37-459B-ADD4-98796A0D2F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0597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FE9DE-7537-4D3E-A0A6-08A1E5B12D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212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BE15B-C3D0-4674-BC60-85F758C02E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7416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B974E-9AB5-4A82-91CF-8EB61B78C4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0092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8915400" cy="5143500"/>
            <a:chOff x="0" y="0"/>
            <a:chExt cx="5616" cy="4320"/>
          </a:xfrm>
        </p:grpSpPr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136" cy="4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27" name="Rectangle 3"/>
            <p:cNvSpPr>
              <a:spLocks noChangeArrowheads="1"/>
            </p:cNvSpPr>
            <p:nvPr/>
          </p:nvSpPr>
          <p:spPr bwMode="white">
            <a:xfrm>
              <a:off x="576" y="1152"/>
              <a:ext cx="5040" cy="2736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42875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ru-RU" alt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ru-RU" alt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EDEC1005-394E-4E08-8139-11A7209B670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ОРГАНИЧЕСКАЯ ХИМИЯ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СОЗИДАТЕЛЬ ИЛИ РАЗРУШИТЕЛЬ?</a:t>
            </a:r>
            <a:endParaRPr lang="ru-RU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465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448092"/>
            <a:ext cx="64624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Соревнуясь с природой, химики-органики создали большое количество соединений, которые обладают необходимыми и полезными для  людей  свойствами. Это  органические  красители, по разнообразию и красоте намного превосходящие природные; огромный арсенал лекарственных средств, помогающих  человеку  побеждать различные болезни; синтетические моющие средства, с которыми не может спорить обычное мыло, и многое другое. Все эти вещества настолько проникли в нашу  жизнь , что  человек  уже не может представить без них свое существование. </a:t>
            </a:r>
            <a:endParaRPr lang="ru-RU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0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26531" y="555526"/>
            <a:ext cx="6645622" cy="387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ru-RU" altLang="ru-RU" sz="2000" b="1" kern="0" smtClean="0">
                <a:solidFill>
                  <a:srgbClr val="FFFFFF"/>
                </a:solidFill>
                <a:latin typeface="Century Gothic" panose="020B0502020202020204" pitchFamily="34" charset="0"/>
              </a:rPr>
              <a:t>    К сожалению,  органическая   химия  не только добрый друг и волшебник. Часто по воле  людей  или случайно она превращается в свою противоположность - химию разрушающую. Это происходит, если  человек  обращается с ней небрежно, безграмотно или со злым умыслом. </a:t>
            </a:r>
          </a:p>
          <a:p>
            <a:pPr>
              <a:buFont typeface="Wingdings" pitchFamily="2" charset="2"/>
              <a:buNone/>
            </a:pPr>
            <a:r>
              <a:rPr lang="ru-RU" altLang="ru-RU" sz="2000" b="1" kern="0" smtClean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endParaRPr lang="ru-RU" altLang="ru-RU" sz="2000" b="1" kern="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15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586591"/>
            <a:ext cx="5670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Вредное воздействие бывает трех типов: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Истощение природных ресурсов. При добыче нефти и газа их становится меньше. Рано или поздно источники ресурсов закончатся. </a:t>
            </a:r>
            <a:endParaRPr lang="ru-RU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Загрязнение среды химическими компонентами: бесконтрольное поступление отходов в естественные воды, почву и воздух. К таким загрязняющим веществам относят тяжелые металлы: никель, железо, щелочи. 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Появление техногенных ландшафтов.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9055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1140589"/>
            <a:ext cx="54543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FFFF"/>
                </a:solidFill>
                <a:latin typeface="+mj-lt"/>
              </a:rPr>
              <a:t>К наиболее опасным химическим производствам относят: 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solidFill>
                  <a:srgbClr val="FFFFFF"/>
                </a:solidFill>
                <a:latin typeface="+mj-lt"/>
              </a:rPr>
              <a:t>заводы по изготовлению искусственного волокна; 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solidFill>
                  <a:srgbClr val="FFFFFF"/>
                </a:solidFill>
                <a:latin typeface="+mj-lt"/>
              </a:rPr>
              <a:t>предприятия по производству кислот и удобрений; 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solidFill>
                  <a:srgbClr val="FFFFFF"/>
                </a:solidFill>
                <a:latin typeface="+mj-lt"/>
              </a:rPr>
              <a:t>объекты целлюлозно-бумажной промышленности; </a:t>
            </a:r>
          </a:p>
          <a:p>
            <a:pPr marL="285750" indent="-285750">
              <a:buFontTx/>
              <a:buChar char="-"/>
            </a:pPr>
            <a:r>
              <a:rPr lang="ru-RU" sz="2000" b="1" dirty="0" err="1" smtClean="0">
                <a:solidFill>
                  <a:srgbClr val="FFFFFF"/>
                </a:solidFill>
                <a:latin typeface="+mj-lt"/>
              </a:rPr>
              <a:t>нефте</a:t>
            </a:r>
            <a:r>
              <a:rPr lang="ru-RU" sz="2000" b="1" dirty="0" smtClean="0">
                <a:solidFill>
                  <a:srgbClr val="FFFFFF"/>
                </a:solidFill>
                <a:latin typeface="+mj-lt"/>
              </a:rPr>
              <a:t>-, </a:t>
            </a:r>
            <a:r>
              <a:rPr lang="ru-RU" sz="2000" b="1" dirty="0" err="1" smtClean="0">
                <a:solidFill>
                  <a:srgbClr val="FFFFFF"/>
                </a:solidFill>
                <a:latin typeface="+mj-lt"/>
              </a:rPr>
              <a:t>коксо</a:t>
            </a:r>
            <a:r>
              <a:rPr lang="ru-RU" sz="2000" b="1" dirty="0" smtClean="0">
                <a:solidFill>
                  <a:srgbClr val="FFFFFF"/>
                </a:solidFill>
                <a:latin typeface="+mj-lt"/>
              </a:rPr>
              <a:t> химические 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32992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19358" y="1419622"/>
            <a:ext cx="65344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Экологические проблемы химической промышленности состоят в том, что отходы компаний отрасли неблагоприятно воздействуют на биосферу. Их характерное свойство состоит в том, что они не участвуют в пищевой цепочке экологической системы. Они не перерабатываются в естественных условиях, не служат пищей для живых организмов.</a:t>
            </a:r>
          </a:p>
          <a:p>
            <a:endParaRPr lang="ru-RU" b="1" dirty="0" smtClean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017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586591"/>
            <a:ext cx="59584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4 класса опасности химических отходов:</a:t>
            </a:r>
          </a:p>
          <a:p>
            <a:endParaRPr lang="ru-RU" b="1" dirty="0" smtClean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Первый класс - газы (SO2, СО, </a:t>
            </a:r>
            <a:r>
              <a:rPr lang="ru-RU" b="1" dirty="0" err="1" smtClean="0">
                <a:solidFill>
                  <a:srgbClr val="FFFFFF"/>
                </a:solidFill>
                <a:latin typeface="Century Gothic" panose="020B0502020202020204" pitchFamily="34" charset="0"/>
              </a:rPr>
              <a:t>NOx</a:t>
            </a:r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, H2S, CS2, NH3, углеводороды и др.).</a:t>
            </a: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Второй класс - жидкие вещества (кислоты, щелочи, органические вещества, жидкие металлы, их соли).</a:t>
            </a: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Третий класс - твердые продукты (сажа, пыль, смолы, свинцовые соединения и др.).</a:t>
            </a: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Четвертый класс - выбросы отрасли содержат множественные виды и комбинации соединений, которые отравляют окружающую природу.</a:t>
            </a:r>
            <a:endParaRPr lang="ru-RU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85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sz="quarter" idx="1"/>
          </p:nvPr>
        </p:nvSpPr>
        <p:spPr>
          <a:xfrm>
            <a:off x="1547664" y="411510"/>
            <a:ext cx="7048872" cy="1368152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Органическая химия – </a:t>
            </a:r>
            <a:r>
              <a:rPr lang="ru-RU" sz="2400" b="1" dirty="0" err="1" smtClean="0">
                <a:solidFill>
                  <a:srgbClr val="FFFFFF"/>
                </a:solidFill>
                <a:latin typeface="Century Gothic" panose="020B0502020202020204" pitchFamily="34" charset="0"/>
              </a:rPr>
              <a:t>химия</a:t>
            </a:r>
            <a:r>
              <a:rPr lang="ru-RU" sz="24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 углеводородов </a:t>
            </a:r>
            <a:r>
              <a:rPr lang="ru-RU" sz="24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и их производных.</a:t>
            </a:r>
          </a:p>
          <a:p>
            <a:pPr algn="l"/>
            <a:r>
              <a:rPr lang="ru-RU" sz="24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Углеводороды (УВ) – простейшие органические вещества, молекулы которых состоят из атомов только двух элементов: С и Н (СН4, С4Н10). </a:t>
            </a:r>
          </a:p>
          <a:p>
            <a:pPr algn="l"/>
            <a:r>
              <a:rPr lang="ru-RU" sz="24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Производные УВ – продукты замещения атомов «Н» в молекулах УВ на другие атомы или группы атомов.</a:t>
            </a:r>
          </a:p>
          <a:p>
            <a:pPr marL="0" indent="0" algn="l">
              <a:buNone/>
            </a:pPr>
            <a:endParaRPr lang="ru-RU" sz="24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31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1841208"/>
              </p:ext>
            </p:extLst>
          </p:nvPr>
        </p:nvGraphicFramePr>
        <p:xfrm>
          <a:off x="2051720" y="1275606"/>
          <a:ext cx="6840760" cy="1559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08757"/>
                <a:gridCol w="2251750"/>
                <a:gridCol w="228025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Органические</a:t>
                      </a:r>
                      <a:r>
                        <a:rPr lang="ru-RU" b="1" baseline="0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 вещества</a:t>
                      </a:r>
                      <a:endParaRPr lang="ru-RU" b="1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Природные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(Нефть, белки,</a:t>
                      </a:r>
                      <a:r>
                        <a:rPr lang="ru-RU" b="1" baseline="0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 жиры, углеводы)</a:t>
                      </a:r>
                      <a:endParaRPr lang="ru-RU" b="1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Искусственные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(Бензин,</a:t>
                      </a:r>
                      <a:r>
                        <a:rPr lang="ru-RU" b="1" baseline="0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 вискоза)</a:t>
                      </a:r>
                      <a:endParaRPr lang="ru-RU" b="1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Синтетические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(Лекарства,</a:t>
                      </a:r>
                      <a:r>
                        <a:rPr lang="ru-RU" b="1" baseline="0" dirty="0" smtClean="0">
                          <a:solidFill>
                            <a:schemeClr val="bg2"/>
                          </a:solidFill>
                          <a:latin typeface="Century Gothic" panose="020B0502020202020204" pitchFamily="34" charset="0"/>
                        </a:rPr>
                        <a:t> витамины , пластмасса)</a:t>
                      </a:r>
                      <a:endParaRPr lang="ru-RU" b="1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7027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2909844"/>
              </p:ext>
            </p:extLst>
          </p:nvPr>
        </p:nvGraphicFramePr>
        <p:xfrm>
          <a:off x="1619672" y="339502"/>
          <a:ext cx="7524328" cy="12961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62164"/>
                <a:gridCol w="3762164"/>
              </a:tblGrid>
              <a:tr h="37398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Важнейшие характеристики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Примечания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922158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§"/>
                      </a:pP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Многочисленность</a:t>
                      </a:r>
                    </a:p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(около 27 млн.)</a:t>
                      </a:r>
                      <a:endParaRPr lang="ru-RU" dirty="0" smtClean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а) гомология</a:t>
                      </a:r>
                    </a:p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б) изомерия</a:t>
                      </a:r>
                    </a:p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в) катенация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4835480"/>
              </p:ext>
            </p:extLst>
          </p:nvPr>
        </p:nvGraphicFramePr>
        <p:xfrm>
          <a:off x="1619673" y="2067694"/>
          <a:ext cx="7519478" cy="1080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59739"/>
                <a:gridCol w="3759739"/>
              </a:tblGrid>
              <a:tr h="3962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Важнейшие характеристики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Примечания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8389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 В состав обязательно входят                            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атомы </a:t>
                      </a: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H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и 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C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Все органические</a:t>
                      </a: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 соединения горючи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163796"/>
              </p:ext>
            </p:extLst>
          </p:nvPr>
        </p:nvGraphicFramePr>
        <p:xfrm>
          <a:off x="1657350" y="3507854"/>
          <a:ext cx="7486650" cy="1285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43325"/>
                <a:gridCol w="374332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Важнейшие характеристики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Примечания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 Низкая температура плавления, соединения не прочны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У большинства молекулярная</a:t>
                      </a: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 кристаллическая решетка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244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6996994"/>
              </p:ext>
            </p:extLst>
          </p:nvPr>
        </p:nvGraphicFramePr>
        <p:xfrm>
          <a:off x="1475656" y="195486"/>
          <a:ext cx="7486650" cy="1285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43325"/>
                <a:gridCol w="374332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Важнейшие характеристики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Примечания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 большинстве</a:t>
                      </a: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 неэлектролиты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(в растворе в виде молекул)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Реакции протекают медленно и чаще с</a:t>
                      </a: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 участием катализатора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0958491"/>
              </p:ext>
            </p:extLst>
          </p:nvPr>
        </p:nvGraphicFramePr>
        <p:xfrm>
          <a:off x="1475656" y="1851670"/>
          <a:ext cx="7486650" cy="1559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43325"/>
                <a:gridCol w="374332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Важнейшие характеристики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Примечания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dirty="0" smtClean="0">
                          <a:latin typeface="Century Gothic" panose="020B0502020202020204" pitchFamily="34" charset="0"/>
                        </a:rPr>
                        <a:t>Большинство - участники или продукты процессов протекающих</a:t>
                      </a:r>
                      <a:r>
                        <a:rPr lang="ru-RU" baseline="0" dirty="0" smtClean="0">
                          <a:latin typeface="Century Gothic" panose="020B0502020202020204" pitchFamily="34" charset="0"/>
                        </a:rPr>
                        <a:t> живых организмах</a:t>
                      </a:r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2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054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15680"/>
              </p:ext>
            </p:extLst>
          </p:nvPr>
        </p:nvGraphicFramePr>
        <p:xfrm>
          <a:off x="1979712" y="339502"/>
          <a:ext cx="6672064" cy="4211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36032"/>
                <a:gridCol w="33360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Экспериментальные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Теоретические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1824 – синтез щавелевой кислоты (</a:t>
                      </a:r>
                      <a:r>
                        <a:rPr lang="ru-RU" b="1" dirty="0" err="1" smtClean="0">
                          <a:latin typeface="Century Gothic" panose="020B0502020202020204" pitchFamily="34" charset="0"/>
                        </a:rPr>
                        <a:t>Ф.Вёлер</a:t>
                      </a:r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1852 – понятие «валентность»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1828 – синтез мочевины</a:t>
                      </a:r>
                      <a:r>
                        <a:rPr lang="ru-RU" b="1" baseline="0" dirty="0" smtClean="0">
                          <a:latin typeface="Century Gothic" panose="020B0502020202020204" pitchFamily="34" charset="0"/>
                        </a:rPr>
                        <a:t> (</a:t>
                      </a:r>
                      <a:r>
                        <a:rPr lang="ru-RU" b="1" baseline="0" dirty="0" err="1" smtClean="0">
                          <a:latin typeface="Century Gothic" panose="020B0502020202020204" pitchFamily="34" charset="0"/>
                        </a:rPr>
                        <a:t>Ф.Вёлер</a:t>
                      </a:r>
                      <a:r>
                        <a:rPr lang="ru-RU" b="1" baseline="0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1857 – валентность углерода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1842 – синтез анилина (</a:t>
                      </a:r>
                      <a:r>
                        <a:rPr lang="ru-RU" b="1" dirty="0" err="1" smtClean="0">
                          <a:latin typeface="Century Gothic" panose="020B0502020202020204" pitchFamily="34" charset="0"/>
                        </a:rPr>
                        <a:t>Н.Зинин</a:t>
                      </a:r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1857 – понятие катенации, структурные формулы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1845 – синтез</a:t>
                      </a:r>
                      <a:r>
                        <a:rPr lang="ru-RU" b="1" baseline="0" dirty="0" smtClean="0">
                          <a:latin typeface="Century Gothic" panose="020B0502020202020204" pitchFamily="34" charset="0"/>
                        </a:rPr>
                        <a:t> уксусной кислоты (</a:t>
                      </a:r>
                      <a:r>
                        <a:rPr lang="ru-RU" b="1" baseline="0" dirty="0" err="1" smtClean="0">
                          <a:latin typeface="Century Gothic" panose="020B0502020202020204" pitchFamily="34" charset="0"/>
                        </a:rPr>
                        <a:t>Г.Кольбе</a:t>
                      </a:r>
                      <a:r>
                        <a:rPr lang="ru-RU" b="1" baseline="0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1860 – атомно-молекулярное учение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1854 – синтез жиров (</a:t>
                      </a:r>
                      <a:r>
                        <a:rPr lang="ru-RU" b="1" dirty="0" err="1" smtClean="0">
                          <a:latin typeface="Century Gothic" panose="020B0502020202020204" pitchFamily="34" charset="0"/>
                        </a:rPr>
                        <a:t>М.Бертло</a:t>
                      </a:r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1861 – теория химического строения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entury Gothic" panose="020B0502020202020204" pitchFamily="34" charset="0"/>
                        </a:rPr>
                        <a:t>1861</a:t>
                      </a:r>
                      <a:r>
                        <a:rPr lang="ru-RU" b="1" baseline="0" dirty="0" smtClean="0">
                          <a:latin typeface="Century Gothic" panose="020B0502020202020204" pitchFamily="34" charset="0"/>
                        </a:rPr>
                        <a:t> – синтез УВ (</a:t>
                      </a:r>
                      <a:r>
                        <a:rPr lang="ru-RU" b="1" baseline="0" dirty="0" err="1" smtClean="0">
                          <a:latin typeface="Century Gothic" panose="020B0502020202020204" pitchFamily="34" charset="0"/>
                        </a:rPr>
                        <a:t>А.М.Бутлеров</a:t>
                      </a:r>
                      <a:r>
                        <a:rPr lang="ru-RU" b="1" baseline="0" dirty="0" smtClean="0">
                          <a:latin typeface="Century Gothic" panose="020B0502020202020204" pitchFamily="34" charset="0"/>
                        </a:rPr>
                        <a:t>)</a:t>
                      </a:r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707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51720" y="725090"/>
            <a:ext cx="66967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MS UI Gothic" panose="020B0600070205080204" pitchFamily="34" charset="-128"/>
              </a:rPr>
              <a:t>ТЕОРИЯ ХИМИЧЕСКОГО СТРОЕНИЯ</a:t>
            </a:r>
          </a:p>
          <a:p>
            <a:pPr algn="ctr"/>
            <a:endParaRPr lang="ru-RU" b="1" dirty="0" smtClean="0">
              <a:solidFill>
                <a:srgbClr val="FFFFFF"/>
              </a:solidFill>
              <a:latin typeface="Century Gothic" panose="020B0502020202020204" pitchFamily="34" charset="0"/>
              <a:ea typeface="MS UI Gothic" panose="020B0600070205080204" pitchFamily="34" charset="-128"/>
            </a:endParaRP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MS UI Gothic" panose="020B0600070205080204" pitchFamily="34" charset="-128"/>
              </a:rPr>
              <a:t>1. Для каждого вещества возможна только одна рациональная формула</a:t>
            </a: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MS UI Gothic" panose="020B0600070205080204" pitchFamily="34" charset="-128"/>
              </a:rPr>
              <a:t>2. Структура органического вещества, познаваема, с помощью химических методов анализа-синтеза, (впоследствии с помощью физических методов: спектроскопия, ЯМР, масс-спектроскопия, рентгенография)</a:t>
            </a: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MS UI Gothic" panose="020B0600070205080204" pitchFamily="34" charset="-128"/>
              </a:rPr>
              <a:t>3. Взаимосвязь теории и практики</a:t>
            </a:r>
          </a:p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MS UI Gothic" panose="020B0600070205080204" pitchFamily="34" charset="-128"/>
              </a:rPr>
              <a:t>4. Прогностическое значение</a:t>
            </a:r>
            <a:endParaRPr lang="ru-RU" b="1" dirty="0">
              <a:solidFill>
                <a:srgbClr val="FFFFFF"/>
              </a:solidFill>
              <a:latin typeface="Century Gothic" panose="020B0502020202020204" pitchFamily="34" charset="0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2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55576" y="987574"/>
            <a:ext cx="838842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ru-RU" altLang="ru-RU" sz="1800" b="1" kern="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   Одни  органические  вещества известны  человеку  многие десятки лет, другие находятся на стадии изучения, а третьи только еще ждут своего часа. Но, несомненно, одно:  органическая   химия  никогда не сможет исчерпать себя. Ее многообразие скрыто в ее природе.</a:t>
            </a:r>
          </a:p>
          <a:p>
            <a:r>
              <a:rPr lang="ru-RU" altLang="ru-RU" sz="1800" b="1" kern="0" dirty="0">
                <a:solidFill>
                  <a:srgbClr val="FFFFFF"/>
                </a:solidFill>
                <a:latin typeface="Century Gothic" panose="020B0502020202020204" pitchFamily="34" charset="0"/>
              </a:rPr>
              <a:t>П</a:t>
            </a:r>
            <a:r>
              <a:rPr lang="ru-RU" altLang="ru-RU" sz="1800" b="1" kern="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родукты питания, одежда, обувь, лекарственные средства, красители, строительные детали, электро-, радио- и </a:t>
            </a:r>
            <a:r>
              <a:rPr lang="ru-RU" altLang="ru-RU" sz="1800" b="1" kern="0" dirty="0" err="1" smtClean="0">
                <a:solidFill>
                  <a:srgbClr val="FFFFFF"/>
                </a:solidFill>
                <a:latin typeface="Century Gothic" panose="020B0502020202020204" pitchFamily="34" charset="0"/>
              </a:rPr>
              <a:t>телеоборудование</a:t>
            </a:r>
            <a:r>
              <a:rPr lang="ru-RU" altLang="ru-RU" sz="1800" b="1" kern="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, синтетические волокна, пластмассы и каучук, средства повышения урожайности, взрывчатые вещества - вот неполный перечень того, что дает  органическая   химия человеку. </a:t>
            </a:r>
          </a:p>
          <a:p>
            <a:pPr>
              <a:buFont typeface="Wingdings" pitchFamily="2" charset="2"/>
              <a:buNone/>
            </a:pPr>
            <a:endParaRPr lang="ru-RU" altLang="ru-RU" sz="1800" b="1" kern="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2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863590"/>
            <a:ext cx="63184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Химическая и нефтехимическая промышленность являются важнейшими отраслями, без которых невозможно функционирование экономики. Среди важнейших продуктов химии следует назвать кислоты, щелочи, соли, минеральные удобрения, растворители, масла, пластмассы, каучуки и резины, синтетические волокна и многое другое. В настоящее время химическая промышленность выпускает несколько десятков тысяч наименований продукции.</a:t>
            </a:r>
            <a:endParaRPr lang="ru-RU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42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armacy design template">
  <a:themeElements>
    <a:clrScheme name="Тема Office 1">
      <a:dk1>
        <a:srgbClr val="404075"/>
      </a:dk1>
      <a:lt1>
        <a:srgbClr val="CCECFF"/>
      </a:lt1>
      <a:dk2>
        <a:srgbClr val="99CCFF"/>
      </a:dk2>
      <a:lt2>
        <a:srgbClr val="EAEAEA"/>
      </a:lt2>
      <a:accent1>
        <a:srgbClr val="6600FF"/>
      </a:accent1>
      <a:accent2>
        <a:srgbClr val="CCCC00"/>
      </a:accent2>
      <a:accent3>
        <a:srgbClr val="CAE2FF"/>
      </a:accent3>
      <a:accent4>
        <a:srgbClr val="AEC9DA"/>
      </a:accent4>
      <a:accent5>
        <a:srgbClr val="B8AAFF"/>
      </a:accent5>
      <a:accent6>
        <a:srgbClr val="B9B900"/>
      </a:accent6>
      <a:hlink>
        <a:srgbClr val="996633"/>
      </a:hlink>
      <a:folHlink>
        <a:srgbClr val="0099CC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404075"/>
        </a:dk1>
        <a:lt1>
          <a:srgbClr val="CCECFF"/>
        </a:lt1>
        <a:dk2>
          <a:srgbClr val="99CCFF"/>
        </a:dk2>
        <a:lt2>
          <a:srgbClr val="EAEAEA"/>
        </a:lt2>
        <a:accent1>
          <a:srgbClr val="6600FF"/>
        </a:accent1>
        <a:accent2>
          <a:srgbClr val="CCCC00"/>
        </a:accent2>
        <a:accent3>
          <a:srgbClr val="CAE2FF"/>
        </a:accent3>
        <a:accent4>
          <a:srgbClr val="AEC9DA"/>
        </a:accent4>
        <a:accent5>
          <a:srgbClr val="B8AAFF"/>
        </a:accent5>
        <a:accent6>
          <a:srgbClr val="B9B900"/>
        </a:accent6>
        <a:hlink>
          <a:srgbClr val="996633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99CCFF"/>
        </a:lt1>
        <a:dk2>
          <a:srgbClr val="000066"/>
        </a:dk2>
        <a:lt2>
          <a:srgbClr val="FFFFFF"/>
        </a:lt2>
        <a:accent1>
          <a:srgbClr val="CCCCFF"/>
        </a:accent1>
        <a:accent2>
          <a:srgbClr val="FFFFCC"/>
        </a:accent2>
        <a:accent3>
          <a:srgbClr val="CAE2FF"/>
        </a:accent3>
        <a:accent4>
          <a:srgbClr val="000000"/>
        </a:accent4>
        <a:accent5>
          <a:srgbClr val="E2E2FF"/>
        </a:accent5>
        <a:accent6>
          <a:srgbClr val="E7E7B9"/>
        </a:accent6>
        <a:hlink>
          <a:srgbClr val="FF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Pharmacy design template</Template>
  <TotalTime>129</TotalTime>
  <Words>591</Words>
  <Application>Microsoft Office PowerPoint</Application>
  <PresentationFormat>Экран (16:9)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Pharmacy design template</vt:lpstr>
      <vt:lpstr>ОРГАНИЧЕСКАЯ ХИМИЯ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ОРГАНИЧЕСКАЯ ХИМИЯ</dc:title>
  <dc:creator>Марина</dc:creator>
  <cp:lastModifiedBy>Попова</cp:lastModifiedBy>
  <cp:revision>10</cp:revision>
  <dcterms:created xsi:type="dcterms:W3CDTF">2020-05-19T07:14:01Z</dcterms:created>
  <dcterms:modified xsi:type="dcterms:W3CDTF">2024-10-18T07:02:17Z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TC010690531049</vt:lpwstr>
  </property>
</Properties>
</file>