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72" r:id="rId9"/>
    <p:sldId id="273" r:id="rId10"/>
    <p:sldId id="268" r:id="rId11"/>
    <p:sldId id="270" r:id="rId12"/>
    <p:sldId id="271" r:id="rId13"/>
    <p:sldId id="269" r:id="rId14"/>
    <p:sldId id="274" r:id="rId15"/>
    <p:sldId id="275" r:id="rId16"/>
  </p:sldIdLst>
  <p:sldSz cx="9144000" cy="6858000" type="screen4x3"/>
  <p:notesSz cx="6858000" cy="9144000"/>
  <p:custDataLst>
    <p:tags r:id="rId1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74A"/>
    <a:srgbClr val="3399FF"/>
    <a:srgbClr val="666699"/>
    <a:srgbClr val="E5907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 autoAdjust="0"/>
    <p:restoredTop sz="84583" autoAdjust="0"/>
  </p:normalViewPr>
  <p:slideViewPr>
    <p:cSldViewPr>
      <p:cViewPr varScale="1">
        <p:scale>
          <a:sx n="94" d="100"/>
          <a:sy n="94" d="100"/>
        </p:scale>
        <p:origin x="-204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entation-creation.ru/powerpoint-templates.html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 smtClean="0"/>
              <a:t>Оригинальные шаблоны для презентаций: </a:t>
            </a:r>
            <a:r>
              <a:rPr lang="ru-RU" sz="1200" dirty="0" smtClean="0">
                <a:hlinkClick r:id="rId3"/>
              </a:rPr>
              <a:t>https://presentation-creation.ru/powerpoint-templates.html</a:t>
            </a:r>
            <a:r>
              <a:rPr lang="en-US" sz="1200" dirty="0" smtClean="0"/>
              <a:t> </a:t>
            </a:r>
            <a:endParaRPr lang="ru-RU" sz="1200" dirty="0" smtClean="0"/>
          </a:p>
          <a:p>
            <a:r>
              <a:rPr lang="ru-RU" sz="1200" dirty="0" smtClean="0"/>
              <a:t>Бесплатно и без регистрации.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2381537"/>
            <a:ext cx="6480720" cy="1080120"/>
          </a:xfrm>
        </p:spPr>
        <p:txBody>
          <a:bodyPr/>
          <a:lstStyle>
            <a:lvl1pPr>
              <a:defRPr b="1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</a:t>
            </a:r>
            <a:r>
              <a:rPr lang="en-US" dirty="0" smtClean="0"/>
              <a:t> </a:t>
            </a: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5642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8804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3695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51520" y="191549"/>
            <a:ext cx="7344816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" name="Текст 2"/>
          <p:cNvSpPr>
            <a:spLocks noGrp="1"/>
          </p:cNvSpPr>
          <p:nvPr>
            <p:ph idx="1"/>
          </p:nvPr>
        </p:nvSpPr>
        <p:spPr>
          <a:xfrm>
            <a:off x="971600" y="1556792"/>
            <a:ext cx="7344816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43014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6654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1339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9933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72457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5951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489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8605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91549"/>
            <a:ext cx="7344816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71600" y="1556792"/>
            <a:ext cx="7344816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2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786058"/>
            <a:ext cx="7858180" cy="108012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effectLst/>
                <a:latin typeface="Century Gothic" pitchFamily="34" charset="0"/>
              </a:rPr>
              <a:t>ИНДИВИДУАЛЬНЫЙ ИТОГОВЫЙ ПРОЕКТ</a:t>
            </a:r>
            <a:br>
              <a:rPr lang="ru-RU" sz="2400" b="1" dirty="0" smtClean="0">
                <a:effectLst/>
                <a:latin typeface="Century Gothic" pitchFamily="34" charset="0"/>
              </a:rPr>
            </a:br>
            <a:r>
              <a:rPr lang="ru-RU" sz="2400" dirty="0" smtClean="0">
                <a:effectLst/>
                <a:latin typeface="Century Gothic" pitchFamily="34" charset="0"/>
              </a:rPr>
              <a:t>по химии</a:t>
            </a:r>
            <a:br>
              <a:rPr lang="ru-RU" sz="2400" dirty="0" smtClean="0">
                <a:effectLst/>
                <a:latin typeface="Century Gothic" pitchFamily="34" charset="0"/>
              </a:rPr>
            </a:br>
            <a:r>
              <a:rPr lang="ru-RU" sz="2400" dirty="0" smtClean="0">
                <a:effectLst/>
                <a:latin typeface="Century Gothic" pitchFamily="34" charset="0"/>
              </a:rPr>
              <a:t>Тип проекта: исследовательский</a:t>
            </a:r>
            <a:r>
              <a:rPr lang="ru-RU" sz="2400" b="1" dirty="0" smtClean="0">
                <a:effectLst/>
                <a:latin typeface="Century Gothic" pitchFamily="34" charset="0"/>
              </a:rPr>
              <a:t/>
            </a:r>
            <a:br>
              <a:rPr lang="ru-RU" sz="2400" b="1" dirty="0" smtClean="0">
                <a:effectLst/>
                <a:latin typeface="Century Gothic" pitchFamily="34" charset="0"/>
              </a:rPr>
            </a:br>
            <a:r>
              <a:rPr lang="ru-RU" sz="2400" b="1" dirty="0" smtClean="0">
                <a:effectLst/>
                <a:latin typeface="Century Gothic" pitchFamily="34" charset="0"/>
              </a:rPr>
              <a:t>Тема: ЭКОЛОГИЧЕСКИЙ </a:t>
            </a:r>
            <a:br>
              <a:rPr lang="ru-RU" sz="2400" b="1" dirty="0" smtClean="0">
                <a:effectLst/>
                <a:latin typeface="Century Gothic" pitchFamily="34" charset="0"/>
              </a:rPr>
            </a:br>
            <a:r>
              <a:rPr lang="ru-RU" sz="2400" b="1" dirty="0" smtClean="0">
                <a:effectLst/>
                <a:latin typeface="Century Gothic" pitchFamily="34" charset="0"/>
              </a:rPr>
              <a:t>И ЗДОРОВЬЕЗБЕРЕГАЮЩИЙ АСПЕКТЫ ИСПОЛЬЗОВАНИЯ БЫТОВЫХ МОЮЩИХ СРЕДСТВ НА ПРИМЕРЕ ШАМПУНЯ</a:t>
            </a:r>
            <a:br>
              <a:rPr lang="ru-RU" sz="2400" b="1" dirty="0" smtClean="0">
                <a:effectLst/>
                <a:latin typeface="Century Gothic" pitchFamily="34" charset="0"/>
              </a:rPr>
            </a:br>
            <a:r>
              <a:rPr lang="ru-RU" sz="2400" dirty="0" smtClean="0">
                <a:effectLst/>
                <a:latin typeface="Century Gothic" pitchFamily="34" charset="0"/>
              </a:rPr>
              <a:t/>
            </a:r>
            <a:br>
              <a:rPr lang="ru-RU" sz="2400" dirty="0" smtClean="0">
                <a:effectLst/>
                <a:latin typeface="Century Gothic" pitchFamily="34" charset="0"/>
              </a:rPr>
            </a:br>
            <a:r>
              <a:rPr lang="ru-RU" sz="2400" dirty="0" smtClean="0">
                <a:effectLst/>
                <a:latin typeface="Century Gothic" pitchFamily="34" charset="0"/>
              </a:rPr>
              <a:t>			Выполнила: </a:t>
            </a:r>
            <a:r>
              <a:rPr lang="ru-RU" sz="2400" dirty="0" err="1" smtClean="0">
                <a:effectLst/>
                <a:latin typeface="Century Gothic" pitchFamily="34" charset="0"/>
              </a:rPr>
              <a:t>Крайнюкова</a:t>
            </a:r>
            <a:r>
              <a:rPr lang="ru-RU" sz="2400" dirty="0" smtClean="0">
                <a:effectLst/>
                <a:latin typeface="Century Gothic" pitchFamily="34" charset="0"/>
              </a:rPr>
              <a:t> </a:t>
            </a:r>
            <a:br>
              <a:rPr lang="ru-RU" sz="2400" dirty="0" smtClean="0">
                <a:effectLst/>
                <a:latin typeface="Century Gothic" pitchFamily="34" charset="0"/>
              </a:rPr>
            </a:br>
            <a:r>
              <a:rPr lang="ru-RU" sz="2400" dirty="0" smtClean="0">
                <a:effectLst/>
                <a:latin typeface="Century Gothic" pitchFamily="34" charset="0"/>
              </a:rPr>
              <a:t>				Ирина Сергеевна</a:t>
            </a:r>
            <a:br>
              <a:rPr lang="ru-RU" sz="2400" dirty="0" smtClean="0">
                <a:effectLst/>
                <a:latin typeface="Century Gothic" pitchFamily="34" charset="0"/>
              </a:rPr>
            </a:br>
            <a:r>
              <a:rPr lang="ru-RU" sz="2400" dirty="0" smtClean="0">
                <a:effectLst/>
                <a:latin typeface="Century Gothic" pitchFamily="34" charset="0"/>
              </a:rPr>
              <a:t>			Руководитель: Андреева М.А.</a:t>
            </a:r>
            <a:endParaRPr lang="ru-RU" sz="2400" b="1" dirty="0">
              <a:effectLst/>
              <a:latin typeface="Century Gothic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142844" y="142852"/>
            <a:ext cx="648072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uLnTx/>
                <a:uFillTx/>
                <a:latin typeface="Century Gothic" pitchFamily="34" charset="0"/>
                <a:ea typeface="+mj-ea"/>
                <a:cs typeface="+mj-cs"/>
              </a:rPr>
              <a:t>Муниципальное бюджетное общеобразовательное учреждение городского округа Королёв</a:t>
            </a:r>
            <a:r>
              <a:rPr kumimoji="0" lang="ru-RU" sz="1600" b="1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uLnTx/>
                <a:uFillTx/>
                <a:latin typeface="Century Gothic" pitchFamily="34" charset="0"/>
                <a:ea typeface="+mj-ea"/>
                <a:cs typeface="+mj-cs"/>
              </a:rPr>
              <a:t> Московской области «Школа-интернат для слепых и слабовидящих детей»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7870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effectLst/>
                <a:latin typeface="Century Gothic" pitchFamily="34" charset="0"/>
              </a:rPr>
              <a:t>КОНСЕРВАНТЫ</a:t>
            </a:r>
            <a:endParaRPr lang="ru-RU" b="1" dirty="0">
              <a:solidFill>
                <a:srgbClr val="0070C0"/>
              </a:solidFill>
              <a:effectLst/>
              <a:latin typeface="Century Gothic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571472" y="1285860"/>
            <a:ext cx="7345363" cy="46799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>
                <a:latin typeface="Century Gothic" pitchFamily="34" charset="0"/>
              </a:rPr>
              <a:t>К консервантам в составе шампуня относят:</a:t>
            </a:r>
          </a:p>
          <a:p>
            <a:r>
              <a:rPr lang="ru-RU" sz="1800" b="1" dirty="0" smtClean="0">
                <a:latin typeface="Century Gothic" pitchFamily="34" charset="0"/>
              </a:rPr>
              <a:t>Формальдегид. Это вещество относят к канцерогенам , но широко используется при производстве шампуней в качестве консерванта. Токсичен и оказывает отрицательное влияние на органы зрения,    дыхания, состояния кожного покрова.</a:t>
            </a:r>
          </a:p>
          <a:p>
            <a:r>
              <a:rPr lang="ru-RU" sz="1800" b="1" dirty="0" err="1" smtClean="0">
                <a:latin typeface="Century Gothic" pitchFamily="34" charset="0"/>
              </a:rPr>
              <a:t>Парабены</a:t>
            </a:r>
            <a:r>
              <a:rPr lang="ru-RU" sz="1800" b="1" dirty="0" smtClean="0">
                <a:latin typeface="Century Gothic" pitchFamily="34" charset="0"/>
              </a:rPr>
              <a:t>. Это консерванты способные подавлять рост   микроорганизмов . Относятся к веществам способным вызывать аллергию. Могут привести   к нарушению гормонального равновесия и развитию злокачественных опухолей</a:t>
            </a:r>
          </a:p>
          <a:p>
            <a:r>
              <a:rPr lang="ru-RU" sz="1800" b="1" dirty="0" err="1" smtClean="0">
                <a:latin typeface="Century Gothic" pitchFamily="34" charset="0"/>
              </a:rPr>
              <a:t>Бензонат</a:t>
            </a:r>
            <a:r>
              <a:rPr lang="ru-RU" sz="1800" b="1" dirty="0" smtClean="0">
                <a:latin typeface="Century Gothic" pitchFamily="34" charset="0"/>
              </a:rPr>
              <a:t> натрия или бензойная кислота . Является природным консервантом , содержится в бруснике и клюкве , применяется в   пищевой промышленности </a:t>
            </a:r>
          </a:p>
          <a:p>
            <a:pPr>
              <a:spcBef>
                <a:spcPts val="0"/>
              </a:spcBef>
            </a:pPr>
            <a:endParaRPr lang="ru-RU" sz="1600" b="1" dirty="0" smtClean="0">
              <a:solidFill>
                <a:srgbClr val="0070C0"/>
              </a:solidFill>
              <a:latin typeface="Century Gothic" pitchFamily="34" charset="0"/>
            </a:endParaRPr>
          </a:p>
          <a:p>
            <a:pPr>
              <a:spcBef>
                <a:spcPts val="0"/>
              </a:spcBef>
            </a:pPr>
            <a:endParaRPr lang="ru-RU" sz="16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7822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effectLst/>
                <a:latin typeface="Century Gothic" pitchFamily="34" charset="0"/>
              </a:rPr>
              <a:t>Влияние на окружающую среду</a:t>
            </a:r>
            <a:endParaRPr lang="ru-RU" b="1" dirty="0">
              <a:solidFill>
                <a:srgbClr val="0070C0"/>
              </a:solidFill>
              <a:effectLst/>
              <a:latin typeface="Century Gothic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571472" y="1285860"/>
            <a:ext cx="7345363" cy="4679950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rgbClr val="0070C0"/>
                </a:solidFill>
                <a:latin typeface="Century Gothic" pitchFamily="34" charset="0"/>
              </a:rPr>
              <a:t>Анионные ПАВ :</a:t>
            </a:r>
          </a:p>
          <a:p>
            <a:pPr>
              <a:buFont typeface="Wingdings" pitchFamily="2" charset="2"/>
              <a:buChar char="Ø"/>
            </a:pPr>
            <a:r>
              <a:rPr lang="ru-RU" sz="1600" b="1" dirty="0" smtClean="0">
                <a:solidFill>
                  <a:srgbClr val="0070C0"/>
                </a:solidFill>
                <a:latin typeface="Century Gothic" pitchFamily="34" charset="0"/>
              </a:rPr>
              <a:t>Достоинства :невысокая стоимость, эффективность и хорошая растворимость. </a:t>
            </a:r>
          </a:p>
          <a:p>
            <a:pPr>
              <a:buFont typeface="Wingdings" pitchFamily="2" charset="2"/>
              <a:buChar char="Ø"/>
            </a:pPr>
            <a:r>
              <a:rPr lang="ru-RU" sz="1600" b="1" dirty="0" smtClean="0">
                <a:solidFill>
                  <a:srgbClr val="0070C0"/>
                </a:solidFill>
                <a:latin typeface="Century Gothic" pitchFamily="34" charset="0"/>
              </a:rPr>
              <a:t>Недостатки: агрессивны к организму человека</a:t>
            </a:r>
          </a:p>
          <a:p>
            <a:r>
              <a:rPr lang="ru-RU" sz="1600" b="1" dirty="0" smtClean="0">
                <a:solidFill>
                  <a:srgbClr val="0070C0"/>
                </a:solidFill>
                <a:latin typeface="Century Gothic" pitchFamily="34" charset="0"/>
              </a:rPr>
              <a:t>Катионные ПАВ:</a:t>
            </a:r>
          </a:p>
          <a:p>
            <a:pPr>
              <a:buFont typeface="Wingdings" pitchFamily="2" charset="2"/>
              <a:buChar char="Ø"/>
            </a:pPr>
            <a:r>
              <a:rPr lang="ru-RU" sz="1600" b="1" dirty="0" smtClean="0">
                <a:solidFill>
                  <a:srgbClr val="0070C0"/>
                </a:solidFill>
                <a:latin typeface="Century Gothic" pitchFamily="34" charset="0"/>
              </a:rPr>
              <a:t>Достоинства: обладают бактерицидным свойством</a:t>
            </a:r>
          </a:p>
          <a:p>
            <a:r>
              <a:rPr lang="ru-RU" sz="1600" b="1" dirty="0" smtClean="0">
                <a:solidFill>
                  <a:srgbClr val="0070C0"/>
                </a:solidFill>
                <a:latin typeface="Century Gothic" pitchFamily="34" charset="0"/>
              </a:rPr>
              <a:t>Неионогенные ПАВ: </a:t>
            </a:r>
          </a:p>
          <a:p>
            <a:pPr>
              <a:buFont typeface="Wingdings" pitchFamily="2" charset="2"/>
              <a:buChar char="Ø"/>
            </a:pPr>
            <a:r>
              <a:rPr lang="ru-RU" sz="1600" b="1" dirty="0" smtClean="0">
                <a:solidFill>
                  <a:srgbClr val="0070C0"/>
                </a:solidFill>
                <a:latin typeface="Century Gothic" pitchFamily="34" charset="0"/>
              </a:rPr>
              <a:t>Достоинства: благоприятное действие на ткань, 100% </a:t>
            </a:r>
            <a:r>
              <a:rPr lang="ru-RU" sz="1600" b="1" dirty="0" err="1" smtClean="0">
                <a:solidFill>
                  <a:srgbClr val="0070C0"/>
                </a:solidFill>
                <a:latin typeface="Century Gothic" pitchFamily="34" charset="0"/>
              </a:rPr>
              <a:t>биоразлагаемость</a:t>
            </a:r>
            <a:endParaRPr lang="ru-RU" sz="1600" b="1" dirty="0" smtClean="0">
              <a:solidFill>
                <a:srgbClr val="0070C0"/>
              </a:solidFill>
              <a:latin typeface="Century Gothic" pitchFamily="34" charset="0"/>
            </a:endParaRPr>
          </a:p>
          <a:p>
            <a:r>
              <a:rPr lang="ru-RU" sz="1600" b="1" dirty="0" err="1" smtClean="0">
                <a:solidFill>
                  <a:srgbClr val="0070C0"/>
                </a:solidFill>
                <a:latin typeface="Century Gothic" pitchFamily="34" charset="0"/>
              </a:rPr>
              <a:t>Амфолитные</a:t>
            </a:r>
            <a:r>
              <a:rPr lang="ru-RU" sz="1600" b="1" dirty="0" smtClean="0">
                <a:solidFill>
                  <a:srgbClr val="0070C0"/>
                </a:solidFill>
                <a:latin typeface="Century Gothic" pitchFamily="34" charset="0"/>
              </a:rPr>
              <a:t> ПАВ -  в зависимости от среды проявляют селя либо как катионные,  либо как анионные </a:t>
            </a:r>
            <a:r>
              <a:rPr lang="ru-RU" sz="1600" b="1" dirty="0" err="1" smtClean="0">
                <a:solidFill>
                  <a:srgbClr val="0070C0"/>
                </a:solidFill>
                <a:latin typeface="Century Gothic" pitchFamily="34" charset="0"/>
              </a:rPr>
              <a:t>ПАВы</a:t>
            </a:r>
            <a:endParaRPr lang="ru-RU" sz="1600" b="1" dirty="0" smtClean="0">
              <a:solidFill>
                <a:srgbClr val="0070C0"/>
              </a:solidFill>
              <a:latin typeface="Century Gothic" pitchFamily="34" charset="0"/>
            </a:endParaRPr>
          </a:p>
          <a:p>
            <a:pPr marL="0" indent="0">
              <a:buNone/>
            </a:pPr>
            <a:r>
              <a:rPr lang="ru-RU" sz="1600" b="1" dirty="0" smtClean="0">
                <a:solidFill>
                  <a:srgbClr val="0070C0"/>
                </a:solidFill>
                <a:latin typeface="Century Gothic" pitchFamily="34" charset="0"/>
              </a:rPr>
              <a:t>В океане изменение поверхностного натяжения приводит к снижению показателю удерживания </a:t>
            </a:r>
            <a:r>
              <a:rPr lang="en-US" sz="1600" b="1" dirty="0" smtClean="0">
                <a:solidFill>
                  <a:srgbClr val="0070C0"/>
                </a:solidFill>
                <a:latin typeface="Century Gothic" pitchFamily="34" charset="0"/>
              </a:rPr>
              <a:t>CO2</a:t>
            </a:r>
            <a:r>
              <a:rPr lang="ru-RU" sz="1600" b="1" dirty="0" smtClean="0">
                <a:solidFill>
                  <a:srgbClr val="0070C0"/>
                </a:solidFill>
                <a:latin typeface="Century Gothic" pitchFamily="34" charset="0"/>
              </a:rPr>
              <a:t> и </a:t>
            </a:r>
            <a:r>
              <a:rPr lang="en-US" sz="1600" b="1" dirty="0" smtClean="0">
                <a:solidFill>
                  <a:srgbClr val="0070C0"/>
                </a:solidFill>
                <a:latin typeface="Century Gothic" pitchFamily="34" charset="0"/>
              </a:rPr>
              <a:t>O2</a:t>
            </a:r>
            <a:r>
              <a:rPr lang="ru-RU" sz="1600" b="1" dirty="0" smtClean="0">
                <a:solidFill>
                  <a:srgbClr val="0070C0"/>
                </a:solidFill>
                <a:latin typeface="Century Gothic" pitchFamily="34" charset="0"/>
              </a:rPr>
              <a:t>в массе воды. Только немногие ПАВ считаются безопасными. </a:t>
            </a:r>
          </a:p>
          <a:p>
            <a:r>
              <a:rPr lang="ru-RU" sz="1600" b="1" dirty="0" err="1" smtClean="0">
                <a:solidFill>
                  <a:srgbClr val="0070C0"/>
                </a:solidFill>
                <a:latin typeface="Century Gothic" pitchFamily="34" charset="0"/>
              </a:rPr>
              <a:t>Саркозиновые</a:t>
            </a:r>
            <a:r>
              <a:rPr lang="ru-RU" sz="1600" b="1" dirty="0" smtClean="0">
                <a:solidFill>
                  <a:srgbClr val="0070C0"/>
                </a:solidFill>
                <a:latin typeface="Century Gothic" pitchFamily="34" charset="0"/>
              </a:rPr>
              <a:t> ПАВ – полученные из аминокислот и натуральных жирных кислот кокосового масла </a:t>
            </a:r>
          </a:p>
          <a:p>
            <a:r>
              <a:rPr lang="ru-RU" sz="1600" b="1" dirty="0" err="1" smtClean="0">
                <a:solidFill>
                  <a:srgbClr val="0070C0"/>
                </a:solidFill>
                <a:latin typeface="Century Gothic" pitchFamily="34" charset="0"/>
              </a:rPr>
              <a:t>Алкилполигликозиды</a:t>
            </a:r>
            <a:r>
              <a:rPr lang="ru-RU" sz="1600" b="1" dirty="0" smtClean="0">
                <a:solidFill>
                  <a:srgbClr val="0070C0"/>
                </a:solidFill>
                <a:latin typeface="Century Gothic" pitchFamily="34" charset="0"/>
              </a:rPr>
              <a:t>  -  продукты взаимодействия глюкозы и </a:t>
            </a:r>
            <a:r>
              <a:rPr lang="ru-RU" sz="1600" b="1" dirty="0" err="1" smtClean="0">
                <a:solidFill>
                  <a:srgbClr val="0070C0"/>
                </a:solidFill>
                <a:latin typeface="Century Gothic" pitchFamily="34" charset="0"/>
              </a:rPr>
              <a:t>и</a:t>
            </a:r>
            <a:r>
              <a:rPr lang="ru-RU" sz="1600" b="1" dirty="0" smtClean="0">
                <a:solidFill>
                  <a:srgbClr val="0070C0"/>
                </a:solidFill>
                <a:latin typeface="Century Gothic" pitchFamily="34" charset="0"/>
              </a:rPr>
              <a:t> жирных спиртов из кокосового или пальмового масла </a:t>
            </a:r>
          </a:p>
          <a:p>
            <a:pPr>
              <a:spcBef>
                <a:spcPts val="0"/>
              </a:spcBef>
            </a:pPr>
            <a:endParaRPr lang="ru-RU" sz="1600" b="1" dirty="0" smtClean="0">
              <a:solidFill>
                <a:srgbClr val="0070C0"/>
              </a:solidFill>
              <a:latin typeface="Century Gothic" pitchFamily="34" charset="0"/>
            </a:endParaRPr>
          </a:p>
          <a:p>
            <a:pPr>
              <a:spcBef>
                <a:spcPts val="0"/>
              </a:spcBef>
            </a:pPr>
            <a:endParaRPr lang="ru-RU" sz="16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7822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effectLst/>
                <a:latin typeface="Century Gothic" pitchFamily="34" charset="0"/>
              </a:rPr>
              <a:t>РЕЗУЛЬТАТЫ ОПРОСА</a:t>
            </a:r>
            <a:endParaRPr lang="ru-RU" b="1" dirty="0">
              <a:solidFill>
                <a:srgbClr val="0070C0"/>
              </a:solidFill>
              <a:effectLst/>
              <a:latin typeface="Century Gothic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571472" y="1285860"/>
            <a:ext cx="7345363" cy="467995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ru-RU" sz="1600" b="1" dirty="0" smtClean="0">
              <a:solidFill>
                <a:srgbClr val="0070C0"/>
              </a:solidFill>
              <a:latin typeface="Century Gothic" pitchFamily="34" charset="0"/>
            </a:endParaRPr>
          </a:p>
          <a:p>
            <a:r>
              <a:rPr lang="ru-RU" sz="1800" b="1" dirty="0" smtClean="0">
                <a:latin typeface="Century Gothic" pitchFamily="34" charset="0"/>
              </a:rPr>
              <a:t>1) Возраст.</a:t>
            </a:r>
          </a:p>
          <a:p>
            <a:r>
              <a:rPr lang="ru-RU" sz="1800" b="1" dirty="0" smtClean="0">
                <a:latin typeface="Century Gothic" pitchFamily="34" charset="0"/>
              </a:rPr>
              <a:t>2) Знаете ли вы о вреде бытовой химии на окружающую среду?</a:t>
            </a:r>
          </a:p>
          <a:p>
            <a:r>
              <a:rPr lang="ru-RU" sz="1800" b="1" dirty="0" smtClean="0">
                <a:latin typeface="Century Gothic" pitchFamily="34" charset="0"/>
              </a:rPr>
              <a:t>3) Какие химические вещества, входящие в состав бытовой химии </a:t>
            </a:r>
            <a:r>
              <a:rPr lang="ru-RU" sz="1800" b="1" dirty="0" smtClean="0">
                <a:latin typeface="Century Gothic" pitchFamily="34" charset="0"/>
              </a:rPr>
              <a:t>Вам известны</a:t>
            </a:r>
            <a:r>
              <a:rPr lang="ru-RU" sz="1800" b="1" dirty="0" smtClean="0">
                <a:latin typeface="Century Gothic" pitchFamily="34" charset="0"/>
              </a:rPr>
              <a:t>?</a:t>
            </a:r>
          </a:p>
          <a:p>
            <a:r>
              <a:rPr lang="ru-RU" sz="1800" b="1" dirty="0" smtClean="0">
                <a:latin typeface="Century Gothic" pitchFamily="34" charset="0"/>
              </a:rPr>
              <a:t>4) Какое значение они </a:t>
            </a:r>
            <a:r>
              <a:rPr lang="ru-RU" sz="1800" b="1" dirty="0" smtClean="0">
                <a:latin typeface="Century Gothic" pitchFamily="34" charset="0"/>
              </a:rPr>
              <a:t>имеют для </a:t>
            </a:r>
            <a:r>
              <a:rPr lang="ru-RU" sz="1800" b="1" dirty="0" smtClean="0">
                <a:latin typeface="Century Gothic" pitchFamily="34" charset="0"/>
              </a:rPr>
              <a:t>вас?( +,-)</a:t>
            </a:r>
          </a:p>
          <a:p>
            <a:r>
              <a:rPr lang="ru-RU" sz="1800" b="1" dirty="0" smtClean="0">
                <a:latin typeface="Century Gothic" pitchFamily="34" charset="0"/>
              </a:rPr>
              <a:t>5) По каким критериям вы выбираете то или иное средство </a:t>
            </a:r>
            <a:r>
              <a:rPr lang="ru-RU" sz="1800" b="1" dirty="0" smtClean="0">
                <a:latin typeface="Century Gothic" pitchFamily="34" charset="0"/>
              </a:rPr>
              <a:t>бытовой химии</a:t>
            </a:r>
            <a:r>
              <a:rPr lang="ru-RU" sz="1800" b="1" dirty="0" smtClean="0">
                <a:latin typeface="Century Gothic" pitchFamily="34" charset="0"/>
              </a:rPr>
              <a:t>? На что обращаете внимание? (упаковка, доступная цена</a:t>
            </a:r>
            <a:r>
              <a:rPr lang="ru-RU" sz="1800" b="1" dirty="0" smtClean="0">
                <a:latin typeface="Century Gothic" pitchFamily="34" charset="0"/>
              </a:rPr>
              <a:t>, модная </a:t>
            </a:r>
            <a:r>
              <a:rPr lang="ru-RU" sz="1800" b="1" dirty="0" smtClean="0">
                <a:latin typeface="Century Gothic" pitchFamily="34" charset="0"/>
              </a:rPr>
              <a:t>марка, состав)</a:t>
            </a:r>
          </a:p>
          <a:p>
            <a:r>
              <a:rPr lang="ru-RU" sz="1800" b="1" dirty="0" smtClean="0">
                <a:latin typeface="Century Gothic" pitchFamily="34" charset="0"/>
              </a:rPr>
              <a:t>6) При выборе средства вы обращаете внимание на его состав?</a:t>
            </a:r>
            <a:endParaRPr lang="ru-RU" sz="18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7822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effectLst/>
                <a:latin typeface="Century Gothic" pitchFamily="34" charset="0"/>
              </a:rPr>
              <a:t/>
            </a:r>
            <a:br>
              <a:rPr lang="ru-RU" sz="2800" b="1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effectLst/>
                <a:latin typeface="Century Gothic" pitchFamily="34" charset="0"/>
              </a:rPr>
            </a:br>
            <a:endParaRPr lang="ru-RU" sz="2800" b="1" dirty="0">
              <a:ln>
                <a:solidFill>
                  <a:srgbClr val="0070C0"/>
                </a:solidFill>
              </a:ln>
              <a:solidFill>
                <a:srgbClr val="0070C0"/>
              </a:solidFill>
              <a:effectLst/>
              <a:latin typeface="Century Gothic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428596" y="785794"/>
          <a:ext cx="8572560" cy="549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0396"/>
                <a:gridCol w="2786082"/>
                <a:gridCol w="278608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entury Gothic" pitchFamily="34" charset="0"/>
                        </a:rPr>
                        <a:t>Возраст</a:t>
                      </a:r>
                      <a:endParaRPr lang="ru-RU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Century Gothic" pitchFamily="34" charset="0"/>
                        </a:rPr>
                        <a:t>17-22 года</a:t>
                      </a:r>
                      <a:endParaRPr lang="ru-RU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Century Gothic" pitchFamily="34" charset="0"/>
                        </a:rPr>
                        <a:t>45-60</a:t>
                      </a:r>
                      <a:r>
                        <a:rPr lang="ru-RU" sz="1400" baseline="0" dirty="0" smtClean="0">
                          <a:latin typeface="Century Gothic" pitchFamily="34" charset="0"/>
                        </a:rPr>
                        <a:t> лет</a:t>
                      </a:r>
                      <a:endParaRPr lang="ru-RU" sz="14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Century Gothic" pitchFamily="34" charset="0"/>
                        </a:rPr>
                        <a:t>Знаете ли вы о вреде бытовой химии на окружающую среду?</a:t>
                      </a:r>
                      <a:endParaRPr lang="ru-RU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entury Gothic" pitchFamily="34" charset="0"/>
                        </a:rPr>
                        <a:t>Да – 60%</a:t>
                      </a:r>
                    </a:p>
                    <a:p>
                      <a:r>
                        <a:rPr lang="ru-RU" sz="1400" dirty="0" smtClean="0">
                          <a:latin typeface="Century Gothic" pitchFamily="34" charset="0"/>
                        </a:rPr>
                        <a:t>Нет</a:t>
                      </a:r>
                      <a:r>
                        <a:rPr lang="ru-RU" sz="1400" baseline="0" dirty="0" smtClean="0">
                          <a:latin typeface="Century Gothic" pitchFamily="34" charset="0"/>
                        </a:rPr>
                        <a:t> – 30 %</a:t>
                      </a:r>
                    </a:p>
                    <a:p>
                      <a:r>
                        <a:rPr lang="ru-RU" sz="1400" baseline="0" dirty="0" smtClean="0">
                          <a:latin typeface="Century Gothic" pitchFamily="34" charset="0"/>
                        </a:rPr>
                        <a:t>Не задумывался – 10 %</a:t>
                      </a:r>
                      <a:endParaRPr lang="ru-RU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entury Gothic" pitchFamily="34" charset="0"/>
                        </a:rPr>
                        <a:t>Да – </a:t>
                      </a:r>
                      <a:r>
                        <a:rPr lang="ru-RU" sz="1400" dirty="0" smtClean="0">
                          <a:latin typeface="Century Gothic" pitchFamily="34" charset="0"/>
                        </a:rPr>
                        <a:t>70</a:t>
                      </a:r>
                      <a:r>
                        <a:rPr lang="ru-RU" sz="1400" dirty="0" smtClean="0">
                          <a:latin typeface="Century Gothic" pitchFamily="34" charset="0"/>
                        </a:rPr>
                        <a:t>%</a:t>
                      </a:r>
                    </a:p>
                    <a:p>
                      <a:r>
                        <a:rPr lang="ru-RU" sz="1400" dirty="0" smtClean="0">
                          <a:latin typeface="Century Gothic" pitchFamily="34" charset="0"/>
                        </a:rPr>
                        <a:t>Нет</a:t>
                      </a:r>
                      <a:r>
                        <a:rPr lang="ru-RU" sz="1400" baseline="0" dirty="0" smtClean="0">
                          <a:latin typeface="Century Gothic" pitchFamily="34" charset="0"/>
                        </a:rPr>
                        <a:t> – </a:t>
                      </a:r>
                      <a:r>
                        <a:rPr lang="ru-RU" sz="1400" baseline="0" dirty="0" smtClean="0">
                          <a:latin typeface="Century Gothic" pitchFamily="34" charset="0"/>
                        </a:rPr>
                        <a:t>10 </a:t>
                      </a:r>
                      <a:r>
                        <a:rPr lang="ru-RU" sz="1400" baseline="0" dirty="0" smtClean="0">
                          <a:latin typeface="Century Gothic" pitchFamily="34" charset="0"/>
                        </a:rPr>
                        <a:t>%</a:t>
                      </a:r>
                    </a:p>
                    <a:p>
                      <a:r>
                        <a:rPr lang="ru-RU" sz="1400" baseline="0" dirty="0" smtClean="0">
                          <a:latin typeface="Century Gothic" pitchFamily="34" charset="0"/>
                        </a:rPr>
                        <a:t>Не задумывался – </a:t>
                      </a:r>
                      <a:r>
                        <a:rPr lang="ru-RU" sz="1400" baseline="0" dirty="0" smtClean="0">
                          <a:latin typeface="Century Gothic" pitchFamily="34" charset="0"/>
                        </a:rPr>
                        <a:t>20 </a:t>
                      </a:r>
                      <a:r>
                        <a:rPr lang="ru-RU" sz="1400" baseline="0" dirty="0" smtClean="0">
                          <a:latin typeface="Century Gothic" pitchFamily="34" charset="0"/>
                        </a:rPr>
                        <a:t>%</a:t>
                      </a:r>
                      <a:endParaRPr lang="ru-RU" sz="14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Century Gothic" pitchFamily="34" charset="0"/>
                        </a:rPr>
                        <a:t>Какие химические вещества, входящие в состав бытовой химии Вам известны?</a:t>
                      </a:r>
                      <a:endParaRPr lang="ru-RU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entury Gothic" pitchFamily="34" charset="0"/>
                        </a:rPr>
                        <a:t>Не знаю – 40 %</a:t>
                      </a:r>
                    </a:p>
                    <a:p>
                      <a:r>
                        <a:rPr lang="ru-RU" sz="1400" dirty="0" smtClean="0">
                          <a:latin typeface="Century Gothic" pitchFamily="34" charset="0"/>
                        </a:rPr>
                        <a:t>Знаю некоторые из них – 60 %</a:t>
                      </a:r>
                    </a:p>
                    <a:p>
                      <a:r>
                        <a:rPr lang="ru-RU" sz="1400" dirty="0" smtClean="0">
                          <a:latin typeface="Century Gothic" pitchFamily="34" charset="0"/>
                        </a:rPr>
                        <a:t>(из рекламы)</a:t>
                      </a:r>
                      <a:endParaRPr lang="ru-RU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entury Gothic" pitchFamily="34" charset="0"/>
                        </a:rPr>
                        <a:t>Не знаю – </a:t>
                      </a:r>
                      <a:r>
                        <a:rPr lang="ru-RU" sz="1400" dirty="0" smtClean="0">
                          <a:latin typeface="Century Gothic" pitchFamily="34" charset="0"/>
                        </a:rPr>
                        <a:t>20 </a:t>
                      </a:r>
                      <a:r>
                        <a:rPr lang="ru-RU" sz="1400" dirty="0" smtClean="0">
                          <a:latin typeface="Century Gothic" pitchFamily="34" charset="0"/>
                        </a:rPr>
                        <a:t>%</a:t>
                      </a:r>
                    </a:p>
                    <a:p>
                      <a:r>
                        <a:rPr lang="ru-RU" sz="1400" dirty="0" smtClean="0">
                          <a:latin typeface="Century Gothic" pitchFamily="34" charset="0"/>
                        </a:rPr>
                        <a:t>Знаю некоторые из них – </a:t>
                      </a:r>
                      <a:r>
                        <a:rPr lang="ru-RU" sz="1400" dirty="0" smtClean="0">
                          <a:latin typeface="Century Gothic" pitchFamily="34" charset="0"/>
                        </a:rPr>
                        <a:t>80 </a:t>
                      </a:r>
                      <a:r>
                        <a:rPr lang="ru-RU" sz="1400" dirty="0" smtClean="0">
                          <a:latin typeface="Century Gothic" pitchFamily="34" charset="0"/>
                        </a:rPr>
                        <a:t>%</a:t>
                      </a:r>
                    </a:p>
                    <a:p>
                      <a:r>
                        <a:rPr lang="ru-RU" sz="1400" dirty="0" smtClean="0">
                          <a:latin typeface="Century Gothic" pitchFamily="34" charset="0"/>
                        </a:rPr>
                        <a:t>(из рекламы)</a:t>
                      </a:r>
                      <a:endParaRPr lang="ru-RU" sz="14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Century Gothic" pitchFamily="34" charset="0"/>
                        </a:rPr>
                        <a:t>Какое значение они имеют</a:t>
                      </a:r>
                      <a:r>
                        <a:rPr lang="ru-RU" sz="1800" b="1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ru-RU" sz="1800" b="1" dirty="0" smtClean="0">
                          <a:latin typeface="Century Gothic" pitchFamily="34" charset="0"/>
                        </a:rPr>
                        <a:t>для вас</a:t>
                      </a:r>
                      <a:endParaRPr lang="ru-RU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entury Gothic" pitchFamily="34" charset="0"/>
                        </a:rPr>
                        <a:t>Не имеют значения – 60 %</a:t>
                      </a:r>
                    </a:p>
                    <a:p>
                      <a:r>
                        <a:rPr lang="ru-RU" sz="1400" dirty="0" smtClean="0">
                          <a:latin typeface="Century Gothic" pitchFamily="34" charset="0"/>
                        </a:rPr>
                        <a:t>Важное</a:t>
                      </a:r>
                      <a:r>
                        <a:rPr lang="ru-RU" sz="1400" baseline="0" dirty="0" smtClean="0">
                          <a:latin typeface="Century Gothic" pitchFamily="34" charset="0"/>
                        </a:rPr>
                        <a:t> значение – 40 %</a:t>
                      </a:r>
                      <a:endParaRPr lang="ru-RU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entury Gothic" pitchFamily="34" charset="0"/>
                        </a:rPr>
                        <a:t>Не имеют значения – </a:t>
                      </a:r>
                      <a:r>
                        <a:rPr lang="ru-RU" sz="1400" dirty="0" smtClean="0">
                          <a:latin typeface="Century Gothic" pitchFamily="34" charset="0"/>
                        </a:rPr>
                        <a:t>30 </a:t>
                      </a:r>
                      <a:r>
                        <a:rPr lang="ru-RU" sz="1400" dirty="0" smtClean="0">
                          <a:latin typeface="Century Gothic" pitchFamily="34" charset="0"/>
                        </a:rPr>
                        <a:t>%</a:t>
                      </a:r>
                    </a:p>
                    <a:p>
                      <a:r>
                        <a:rPr lang="ru-RU" sz="1400" dirty="0" smtClean="0">
                          <a:latin typeface="Century Gothic" pitchFamily="34" charset="0"/>
                        </a:rPr>
                        <a:t>Важное</a:t>
                      </a:r>
                      <a:r>
                        <a:rPr lang="ru-RU" sz="1400" baseline="0" dirty="0" smtClean="0">
                          <a:latin typeface="Century Gothic" pitchFamily="34" charset="0"/>
                        </a:rPr>
                        <a:t> значение – </a:t>
                      </a:r>
                      <a:r>
                        <a:rPr lang="ru-RU" sz="1400" baseline="0" dirty="0" smtClean="0">
                          <a:latin typeface="Century Gothic" pitchFamily="34" charset="0"/>
                        </a:rPr>
                        <a:t>70 </a:t>
                      </a:r>
                      <a:r>
                        <a:rPr lang="ru-RU" sz="1400" baseline="0" dirty="0" smtClean="0">
                          <a:latin typeface="Century Gothic" pitchFamily="34" charset="0"/>
                        </a:rPr>
                        <a:t>%</a:t>
                      </a:r>
                      <a:endParaRPr lang="ru-RU" sz="14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Century Gothic" pitchFamily="34" charset="0"/>
                        </a:rPr>
                        <a:t>По каким критериям вы выбираете то или иное средство бытовой химии? </a:t>
                      </a:r>
                      <a:endParaRPr lang="ru-RU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entury Gothic" pitchFamily="34" charset="0"/>
                        </a:rPr>
                        <a:t>Доступная цена, аромат,</a:t>
                      </a:r>
                      <a:r>
                        <a:rPr lang="ru-RU" sz="1400" baseline="0" dirty="0" smtClean="0">
                          <a:latin typeface="Century Gothic" pitchFamily="34" charset="0"/>
                        </a:rPr>
                        <a:t> бренд,  тип волос – 70 %</a:t>
                      </a:r>
                    </a:p>
                    <a:p>
                      <a:r>
                        <a:rPr lang="ru-RU" sz="1400" baseline="0" dirty="0" smtClean="0">
                          <a:latin typeface="Century Gothic" pitchFamily="34" charset="0"/>
                        </a:rPr>
                        <a:t>Состав – 20 %</a:t>
                      </a:r>
                    </a:p>
                    <a:p>
                      <a:r>
                        <a:rPr lang="ru-RU" sz="1400" baseline="0" dirty="0" smtClean="0">
                          <a:latin typeface="Century Gothic" pitchFamily="34" charset="0"/>
                        </a:rPr>
                        <a:t>Нет критериев – 10 %</a:t>
                      </a:r>
                      <a:endParaRPr lang="ru-RU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entury Gothic" pitchFamily="34" charset="0"/>
                        </a:rPr>
                        <a:t>Доступная цена, аромат,</a:t>
                      </a:r>
                      <a:r>
                        <a:rPr lang="ru-RU" sz="1400" baseline="0" dirty="0" smtClean="0">
                          <a:latin typeface="Century Gothic" pitchFamily="34" charset="0"/>
                        </a:rPr>
                        <a:t> бренд,  тип волос – 50 %</a:t>
                      </a:r>
                    </a:p>
                    <a:p>
                      <a:r>
                        <a:rPr lang="ru-RU" sz="1400" baseline="0" dirty="0" smtClean="0">
                          <a:latin typeface="Century Gothic" pitchFamily="34" charset="0"/>
                        </a:rPr>
                        <a:t>Состав – 40 %</a:t>
                      </a:r>
                    </a:p>
                    <a:p>
                      <a:r>
                        <a:rPr lang="ru-RU" sz="1400" baseline="0" dirty="0" smtClean="0">
                          <a:latin typeface="Century Gothic" pitchFamily="34" charset="0"/>
                        </a:rPr>
                        <a:t>Нет критериев – 10 %</a:t>
                      </a:r>
                      <a:endParaRPr lang="ru-RU" sz="14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Century Gothic" pitchFamily="34" charset="0"/>
                        </a:rPr>
                        <a:t>При выборе средства вы обращаете внимание на его состав?</a:t>
                      </a:r>
                      <a:endParaRPr lang="ru-RU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entury Gothic" pitchFamily="34" charset="0"/>
                        </a:rPr>
                        <a:t>Нет  - 80 %</a:t>
                      </a:r>
                    </a:p>
                    <a:p>
                      <a:r>
                        <a:rPr lang="ru-RU" sz="1400" dirty="0" smtClean="0">
                          <a:latin typeface="Century Gothic" pitchFamily="34" charset="0"/>
                        </a:rPr>
                        <a:t>Да – 20 %</a:t>
                      </a:r>
                      <a:endParaRPr lang="ru-RU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entury Gothic" pitchFamily="34" charset="0"/>
                        </a:rPr>
                        <a:t>Нет – 40 %</a:t>
                      </a:r>
                    </a:p>
                    <a:p>
                      <a:r>
                        <a:rPr lang="ru-RU" sz="1400" dirty="0" smtClean="0">
                          <a:latin typeface="Century Gothic" pitchFamily="34" charset="0"/>
                        </a:rPr>
                        <a:t>Да – 60 %</a:t>
                      </a:r>
                    </a:p>
                    <a:p>
                      <a:endParaRPr lang="ru-RU" sz="14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27822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91549"/>
            <a:ext cx="7344816" cy="1022873"/>
          </a:xfrm>
        </p:spPr>
        <p:txBody>
          <a:bodyPr>
            <a:noAutofit/>
          </a:bodyPr>
          <a:lstStyle/>
          <a:p>
            <a:r>
              <a:rPr lang="ru-RU" sz="3200" dirty="0" smtClean="0">
                <a:effectLst/>
                <a:latin typeface="Century Gothic" pitchFamily="34" charset="0"/>
              </a:rPr>
              <a:t>РЕКОМЕНДАЦИИ </a:t>
            </a:r>
            <a:br>
              <a:rPr lang="ru-RU" sz="3200" dirty="0" smtClean="0">
                <a:effectLst/>
                <a:latin typeface="Century Gothic" pitchFamily="34" charset="0"/>
              </a:rPr>
            </a:br>
            <a:r>
              <a:rPr lang="ru-RU" sz="3200" dirty="0" smtClean="0">
                <a:effectLst/>
                <a:latin typeface="Century Gothic" pitchFamily="34" charset="0"/>
              </a:rPr>
              <a:t>по использованию шампуней</a:t>
            </a:r>
            <a:endParaRPr lang="ru-RU" sz="3200" dirty="0">
              <a:effectLst/>
              <a:latin typeface="Century Gothic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428736"/>
            <a:ext cx="7858180" cy="4680520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Century Gothic" pitchFamily="34" charset="0"/>
              </a:rPr>
              <a:t>Ориентироваться на тип волос при выборе шампуня;</a:t>
            </a:r>
          </a:p>
          <a:p>
            <a:r>
              <a:rPr lang="ru-RU" sz="2000" dirty="0" smtClean="0">
                <a:latin typeface="Century Gothic" pitchFamily="34" charset="0"/>
              </a:rPr>
              <a:t>Для мытья головы придерживаться норм использования шампуня (для коротких волос – 0,5 ч.л., для средних – 1 ч.л., длинных – 2 ч.л.);</a:t>
            </a:r>
          </a:p>
          <a:p>
            <a:r>
              <a:rPr lang="ru-RU" sz="2000" dirty="0" smtClean="0">
                <a:latin typeface="Century Gothic" pitchFamily="34" charset="0"/>
              </a:rPr>
              <a:t>Обращать внимание на наличие в составе анионных ПАВ, при их наличии отказаться от покупки шампуня;</a:t>
            </a:r>
          </a:p>
          <a:p>
            <a:r>
              <a:rPr lang="ru-RU" sz="2000" dirty="0" smtClean="0">
                <a:latin typeface="Century Gothic" pitchFamily="34" charset="0"/>
              </a:rPr>
              <a:t>Обращать внимание на наличие в составе консервантов, при наличии формальдегида отказаться от покупки данного средства;</a:t>
            </a:r>
          </a:p>
          <a:p>
            <a:r>
              <a:rPr lang="ru-RU" sz="2000" dirty="0" smtClean="0">
                <a:latin typeface="Century Gothic" pitchFamily="34" charset="0"/>
              </a:rPr>
              <a:t>Не относиться серьезно к рекламным предложениям при покупке шампуня;</a:t>
            </a:r>
          </a:p>
          <a:p>
            <a:r>
              <a:rPr lang="ru-RU" sz="2000" dirty="0" smtClean="0">
                <a:latin typeface="Century Gothic" pitchFamily="34" charset="0"/>
              </a:rPr>
              <a:t>Использовать многоразовые флаконы для шампуня;</a:t>
            </a:r>
          </a:p>
          <a:p>
            <a:r>
              <a:rPr lang="ru-RU" sz="2000" dirty="0" smtClean="0">
                <a:latin typeface="Century Gothic" pitchFamily="34" charset="0"/>
              </a:rPr>
              <a:t>Дорогой шампунь – не значит хороший!</a:t>
            </a:r>
          </a:p>
          <a:p>
            <a:endParaRPr lang="ru-RU" sz="2000" dirty="0">
              <a:latin typeface="Century Gothic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91549"/>
            <a:ext cx="7344816" cy="879997"/>
          </a:xfrm>
        </p:spPr>
        <p:txBody>
          <a:bodyPr/>
          <a:lstStyle/>
          <a:p>
            <a:r>
              <a:rPr lang="ru-RU" b="1" dirty="0" smtClean="0">
                <a:effectLst/>
                <a:latin typeface="Century Gothic" pitchFamily="34" charset="0"/>
              </a:rPr>
              <a:t>Выводы</a:t>
            </a:r>
            <a:endParaRPr lang="ru-RU" b="1" dirty="0">
              <a:effectLst/>
              <a:latin typeface="Century Gothic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928670"/>
            <a:ext cx="7316316" cy="4680520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Century Gothic" pitchFamily="34" charset="0"/>
              </a:rPr>
              <a:t>При рассмотрении темы исследования изучила классификацию средств бытовой химии, классификацию шампуней;</a:t>
            </a:r>
          </a:p>
          <a:p>
            <a:r>
              <a:rPr lang="ru-RU" sz="2000" dirty="0" smtClean="0">
                <a:latin typeface="Century Gothic" pitchFamily="34" charset="0"/>
              </a:rPr>
              <a:t>Изучила материалы по химическому составу шампуней;</a:t>
            </a:r>
          </a:p>
          <a:p>
            <a:r>
              <a:rPr lang="ru-RU" sz="2000" dirty="0" smtClean="0">
                <a:latin typeface="Century Gothic" pitchFamily="34" charset="0"/>
              </a:rPr>
              <a:t>Изучила теоретические основы механизма действия ПАВ, консервантов;</a:t>
            </a:r>
          </a:p>
          <a:p>
            <a:r>
              <a:rPr lang="ru-RU" sz="2000" dirty="0" smtClean="0">
                <a:latin typeface="Century Gothic" pitchFamily="34" charset="0"/>
              </a:rPr>
              <a:t>На основе данных информационных источников рассмотрела влияние ПАВ и консервантов на окружающую среду и здоровье человека;</a:t>
            </a:r>
          </a:p>
          <a:p>
            <a:r>
              <a:rPr lang="ru-RU" sz="2000" dirty="0" smtClean="0">
                <a:latin typeface="Century Gothic" pitchFamily="34" charset="0"/>
              </a:rPr>
              <a:t>По данным опроса было выявлено, что большая часть респондентов не обращает внимания на состав шампуня, не знают о возможном вреде здоровью и окружающей среде;</a:t>
            </a:r>
          </a:p>
          <a:p>
            <a:r>
              <a:rPr lang="ru-RU" sz="2000" dirty="0" smtClean="0">
                <a:latin typeface="Century Gothic" pitchFamily="34" charset="0"/>
              </a:rPr>
              <a:t>Составила рекомендации по использованию шампуня.</a:t>
            </a:r>
          </a:p>
          <a:p>
            <a:endParaRPr lang="ru-RU" sz="2000" dirty="0">
              <a:latin typeface="Century Gothic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effectLst/>
                <a:latin typeface="Century Gothic" pitchFamily="34" charset="0"/>
              </a:rPr>
              <a:t>Актуальность темы</a:t>
            </a:r>
            <a:endParaRPr lang="ru-RU" b="1" dirty="0">
              <a:solidFill>
                <a:srgbClr val="0070C0"/>
              </a:solidFill>
              <a:effectLst/>
              <a:latin typeface="Century Gothic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571472" y="1285860"/>
            <a:ext cx="7345363" cy="467995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Century Gothic" pitchFamily="34" charset="0"/>
              </a:rPr>
              <a:t>Необходимость понимания каждым потребителем ответственности за возможный вред, который может быть причинен как здоровью </a:t>
            </a:r>
            <a:r>
              <a:rPr lang="ru-RU" dirty="0" smtClean="0">
                <a:latin typeface="Century Gothic" pitchFamily="34" charset="0"/>
              </a:rPr>
              <a:t>человека, </a:t>
            </a:r>
            <a:r>
              <a:rPr lang="ru-RU" dirty="0" smtClean="0">
                <a:latin typeface="Century Gothic" pitchFamily="34" charset="0"/>
              </a:rPr>
              <a:t>так и объектам окружающей среды, при использовании гигиенических средств</a:t>
            </a:r>
          </a:p>
          <a:p>
            <a:endParaRPr lang="ru-RU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7822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effectLst/>
                <a:latin typeface="Century Gothic" pitchFamily="34" charset="0"/>
              </a:rPr>
              <a:t>Цель работы</a:t>
            </a:r>
            <a:endParaRPr lang="ru-RU" b="1" dirty="0">
              <a:solidFill>
                <a:srgbClr val="0070C0"/>
              </a:solidFill>
              <a:effectLst/>
              <a:latin typeface="Century Gothic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571472" y="1285860"/>
            <a:ext cx="7345363" cy="467995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latin typeface="Century Gothic" pitchFamily="34" charset="0"/>
              </a:rPr>
              <a:t>Изучение химических особенностей компонентов шампуней;</a:t>
            </a:r>
          </a:p>
          <a:p>
            <a:r>
              <a:rPr lang="ru-RU" b="1" dirty="0" smtClean="0">
                <a:latin typeface="Century Gothic" pitchFamily="34" charset="0"/>
              </a:rPr>
              <a:t>Составление </a:t>
            </a:r>
            <a:r>
              <a:rPr lang="ru-RU" b="1" dirty="0" smtClean="0">
                <a:latin typeface="Century Gothic" pitchFamily="34" charset="0"/>
              </a:rPr>
              <a:t>рекомендаций для потребителей по использованию средств личной гигиены и косметических средств , в частности шампуней, для минимизации возможного вреда для человека и окружающей среды</a:t>
            </a:r>
          </a:p>
          <a:p>
            <a:endParaRPr lang="ru-RU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7822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effectLst/>
                <a:latin typeface="Century Gothic" pitchFamily="34" charset="0"/>
              </a:rPr>
              <a:t>Задачи проекта:</a:t>
            </a:r>
            <a:endParaRPr lang="ru-RU" b="1" dirty="0">
              <a:solidFill>
                <a:srgbClr val="0070C0"/>
              </a:solidFill>
              <a:effectLst/>
              <a:latin typeface="Century Gothic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571472" y="1285860"/>
            <a:ext cx="7345363" cy="467995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>
                <a:latin typeface="Century Gothic" pitchFamily="34" charset="0"/>
              </a:rPr>
              <a:t>Изучить </a:t>
            </a:r>
            <a:r>
              <a:rPr lang="ru-RU" b="1" dirty="0" smtClean="0">
                <a:latin typeface="Century Gothic" pitchFamily="34" charset="0"/>
              </a:rPr>
              <a:t>имеющиеся сведения о динамике потребления гигиенических средств в зависимости от цели использования , </a:t>
            </a:r>
            <a:r>
              <a:rPr lang="ru-RU" b="1" dirty="0" err="1" smtClean="0">
                <a:latin typeface="Century Gothic" pitchFamily="34" charset="0"/>
              </a:rPr>
              <a:t>гендерной</a:t>
            </a:r>
            <a:r>
              <a:rPr lang="ru-RU" b="1" dirty="0" smtClean="0">
                <a:latin typeface="Century Gothic" pitchFamily="34" charset="0"/>
              </a:rPr>
              <a:t> принадлежности , </a:t>
            </a:r>
            <a:r>
              <a:rPr lang="ru-RU" b="1" dirty="0" smtClean="0">
                <a:latin typeface="Century Gothic" pitchFamily="34" charset="0"/>
              </a:rPr>
              <a:t>возраста, </a:t>
            </a:r>
            <a:r>
              <a:rPr lang="ru-RU" b="1" dirty="0" smtClean="0">
                <a:latin typeface="Century Gothic" pitchFamily="34" charset="0"/>
              </a:rPr>
              <a:t>климата</a:t>
            </a:r>
          </a:p>
          <a:p>
            <a:r>
              <a:rPr lang="ru-RU" b="1" dirty="0" smtClean="0">
                <a:latin typeface="Century Gothic" pitchFamily="34" charset="0"/>
              </a:rPr>
              <a:t>Определить основные компоненты шампуней, наиболее часто используемые производителями</a:t>
            </a:r>
          </a:p>
          <a:p>
            <a:r>
              <a:rPr lang="ru-RU" b="1" dirty="0" smtClean="0">
                <a:latin typeface="Century Gothic" pitchFamily="34" charset="0"/>
              </a:rPr>
              <a:t>Рассмотреть основные компоненты шампуней как факторы, влияющие на состояние здоровья человека и состояние природных объектов </a:t>
            </a:r>
          </a:p>
          <a:p>
            <a:r>
              <a:rPr lang="ru-RU" b="1" dirty="0" smtClean="0">
                <a:latin typeface="Century Gothic" pitchFamily="34" charset="0"/>
              </a:rPr>
              <a:t>Составить рекомендации по использованию гигиенических моющих средств </a:t>
            </a:r>
          </a:p>
          <a:p>
            <a:endParaRPr lang="ru-RU" dirty="0" smtClean="0">
              <a:latin typeface="Century Gothic" pitchFamily="34" charset="0"/>
            </a:endParaRPr>
          </a:p>
          <a:p>
            <a:endParaRPr lang="ru-RU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7822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effectLst/>
                <a:latin typeface="Century Gothic" pitchFamily="34" charset="0"/>
              </a:rPr>
              <a:t>Теоретическая часть:</a:t>
            </a:r>
            <a:endParaRPr lang="ru-RU" b="1" dirty="0">
              <a:solidFill>
                <a:srgbClr val="0070C0"/>
              </a:solidFill>
              <a:effectLst/>
              <a:latin typeface="Century Gothic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571472" y="1285860"/>
            <a:ext cx="7345363" cy="4679950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>
                <a:latin typeface="Century Gothic" pitchFamily="34" charset="0"/>
              </a:rPr>
              <a:t>В настоящее время шампунь является относительно стабильным потребляемым товаром  </a:t>
            </a:r>
          </a:p>
          <a:p>
            <a:r>
              <a:rPr lang="ru-RU" b="1" dirty="0" smtClean="0">
                <a:latin typeface="Century Gothic" pitchFamily="34" charset="0"/>
              </a:rPr>
              <a:t>По данным исследований , при покупке шампуня 47% потребителей обращают внимание на цену, 38% -  на качество,15% - учитывают одновременно цену и качество</a:t>
            </a:r>
          </a:p>
          <a:p>
            <a:r>
              <a:rPr lang="ru-RU" b="1" dirty="0" smtClean="0">
                <a:latin typeface="Century Gothic" pitchFamily="34" charset="0"/>
              </a:rPr>
              <a:t>Классификация шампуней: по назначению, по типу волос, по половому и возрастному признаку, по консистенции, по оказываемому функциональному действию</a:t>
            </a:r>
          </a:p>
          <a:p>
            <a:r>
              <a:rPr lang="ru-RU" b="1" dirty="0" smtClean="0">
                <a:latin typeface="Century Gothic" pitchFamily="34" charset="0"/>
              </a:rPr>
              <a:t>Химических состав шампуня может быть разнообразным но основными компонентами являются  вода и ПАВ. Они занимают 80%  состава шампуня , 20% разделяют красители, загустители, </a:t>
            </a:r>
            <a:r>
              <a:rPr lang="ru-RU" b="1" dirty="0" err="1" smtClean="0">
                <a:latin typeface="Century Gothic" pitchFamily="34" charset="0"/>
              </a:rPr>
              <a:t>ароматизаторы</a:t>
            </a:r>
            <a:r>
              <a:rPr lang="ru-RU" b="1" dirty="0" smtClean="0">
                <a:latin typeface="Century Gothic" pitchFamily="34" charset="0"/>
              </a:rPr>
              <a:t>, силиконы, консерванты и др.</a:t>
            </a:r>
          </a:p>
          <a:p>
            <a:endParaRPr lang="ru-RU" b="1" dirty="0" smtClean="0">
              <a:latin typeface="Century Gothic" pitchFamily="34" charset="0"/>
            </a:endParaRPr>
          </a:p>
          <a:p>
            <a:endParaRPr lang="ru-RU" b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7822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андрей\Desktop\о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348" y="500042"/>
            <a:ext cx="4286280" cy="360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андрей\Desktop\п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00496" y="3000373"/>
            <a:ext cx="4905775" cy="3071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27822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effectLst/>
                <a:latin typeface="Century Gothic" pitchFamily="34" charset="0"/>
              </a:rPr>
              <a:t>Поверхностно-активные вещества:</a:t>
            </a:r>
            <a:endParaRPr lang="ru-RU" b="1" dirty="0">
              <a:solidFill>
                <a:srgbClr val="0070C0"/>
              </a:solidFill>
              <a:effectLst/>
              <a:latin typeface="Century Gothic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571472" y="1285860"/>
            <a:ext cx="7345363" cy="467995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1600" b="1" i="1" dirty="0" smtClean="0">
                <a:solidFill>
                  <a:srgbClr val="0070C0"/>
                </a:solidFill>
                <a:latin typeface="Century Gothic" pitchFamily="34" charset="0"/>
              </a:rPr>
              <a:t>ПАВ</a:t>
            </a:r>
            <a:r>
              <a:rPr lang="ru-RU" sz="1600" b="1" dirty="0" smtClean="0">
                <a:solidFill>
                  <a:srgbClr val="0070C0"/>
                </a:solidFill>
                <a:latin typeface="Century Gothic" pitchFamily="34" charset="0"/>
              </a:rPr>
              <a:t> –  химические органическое соединения , вызывающие снижение поверхностного натяжения.  Их молекулы имеют в своем составе: полярную часть, гидрофильный компонент и неполярную часть , гидрофобный компонент . </a:t>
            </a:r>
          </a:p>
          <a:p>
            <a:pPr>
              <a:spcBef>
                <a:spcPts val="0"/>
              </a:spcBef>
            </a:pPr>
            <a:r>
              <a:rPr lang="ru-RU" sz="1600" b="1" i="1" dirty="0" smtClean="0">
                <a:solidFill>
                  <a:srgbClr val="0070C0"/>
                </a:solidFill>
                <a:latin typeface="Century Gothic" pitchFamily="34" charset="0"/>
              </a:rPr>
              <a:t>Гидрофильные группы</a:t>
            </a:r>
            <a:r>
              <a:rPr lang="ru-RU" sz="1600" b="1" dirty="0" smtClean="0">
                <a:solidFill>
                  <a:srgbClr val="0070C0"/>
                </a:solidFill>
                <a:latin typeface="Century Gothic" pitchFamily="34" charset="0"/>
              </a:rPr>
              <a:t> делятся на четыре класса: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0070C0"/>
                </a:solidFill>
                <a:latin typeface="Century Gothic" pitchFamily="34" charset="0"/>
              </a:rPr>
              <a:t>1) Анионные ПАВ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0070C0"/>
                </a:solidFill>
                <a:latin typeface="Century Gothic" pitchFamily="34" charset="0"/>
              </a:rPr>
              <a:t>2) Катионные ПАВ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0070C0"/>
                </a:solidFill>
                <a:latin typeface="Century Gothic" pitchFamily="34" charset="0"/>
              </a:rPr>
              <a:t>3) </a:t>
            </a:r>
            <a:r>
              <a:rPr lang="ru-RU" sz="1600" b="1" dirty="0" err="1" smtClean="0">
                <a:solidFill>
                  <a:srgbClr val="0070C0"/>
                </a:solidFill>
                <a:latin typeface="Century Gothic" pitchFamily="34" charset="0"/>
              </a:rPr>
              <a:t>Амфотерные</a:t>
            </a:r>
            <a:r>
              <a:rPr lang="ru-RU" sz="1600" b="1" dirty="0" smtClean="0">
                <a:solidFill>
                  <a:srgbClr val="0070C0"/>
                </a:solidFill>
                <a:latin typeface="Century Gothic" pitchFamily="34" charset="0"/>
              </a:rPr>
              <a:t> ПАВ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0070C0"/>
                </a:solidFill>
                <a:latin typeface="Century Gothic" pitchFamily="34" charset="0"/>
              </a:rPr>
              <a:t>4) Неионогенные ПАВ</a:t>
            </a:r>
          </a:p>
          <a:p>
            <a:pPr>
              <a:spcBef>
                <a:spcPts val="0"/>
              </a:spcBef>
            </a:pPr>
            <a:r>
              <a:rPr lang="ru-RU" sz="1600" b="1" i="1" dirty="0" smtClean="0">
                <a:solidFill>
                  <a:srgbClr val="0070C0"/>
                </a:solidFill>
                <a:latin typeface="Century Gothic" pitchFamily="34" charset="0"/>
              </a:rPr>
              <a:t>Поверхностно-активные вещества</a:t>
            </a:r>
            <a:r>
              <a:rPr lang="ru-RU" sz="1600" b="1" dirty="0" smtClean="0">
                <a:solidFill>
                  <a:srgbClr val="0070C0"/>
                </a:solidFill>
                <a:latin typeface="Century Gothic" pitchFamily="34" charset="0"/>
              </a:rPr>
              <a:t> – это пенообразователи шампуня. Существуют вредные и менее вредные ПАВ</a:t>
            </a:r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0070C0"/>
                </a:solidFill>
                <a:latin typeface="Century Gothic" pitchFamily="34" charset="0"/>
              </a:rPr>
              <a:t>Вредные:  </a:t>
            </a:r>
            <a:r>
              <a:rPr lang="ru-RU" sz="1600" b="1" dirty="0" err="1" smtClean="0">
                <a:solidFill>
                  <a:srgbClr val="0070C0"/>
                </a:solidFill>
                <a:latin typeface="Century Gothic" pitchFamily="34" charset="0"/>
              </a:rPr>
              <a:t>Лаурилсульфат</a:t>
            </a:r>
            <a:r>
              <a:rPr lang="ru-RU" sz="1600" b="1" dirty="0" smtClean="0">
                <a:solidFill>
                  <a:srgbClr val="0070C0"/>
                </a:solidFill>
                <a:latin typeface="Century Gothic" pitchFamily="34" charset="0"/>
              </a:rPr>
              <a:t> натрия- эффективное недорогое средство. Безопасен для экологии, но опасен для здоровья. Вызывает сухость, перхоть, выпадение волос и др. </a:t>
            </a:r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0070C0"/>
                </a:solidFill>
                <a:latin typeface="Century Gothic" pitchFamily="34" charset="0"/>
              </a:rPr>
              <a:t>Менее вредные: </a:t>
            </a:r>
            <a:r>
              <a:rPr lang="ru-RU" sz="1600" b="1" dirty="0" err="1" smtClean="0">
                <a:solidFill>
                  <a:srgbClr val="0070C0"/>
                </a:solidFill>
                <a:latin typeface="Century Gothic" pitchFamily="34" charset="0"/>
              </a:rPr>
              <a:t>Кокамиды</a:t>
            </a:r>
            <a:r>
              <a:rPr lang="ru-RU" sz="1600" b="1" dirty="0" smtClean="0">
                <a:solidFill>
                  <a:srgbClr val="0070C0"/>
                </a:solidFill>
                <a:latin typeface="Century Gothic" pitchFamily="34" charset="0"/>
              </a:rPr>
              <a:t> – эмульгаторы на основе кокосового масла и </a:t>
            </a:r>
            <a:r>
              <a:rPr lang="ru-RU" sz="1600" b="1" dirty="0" err="1" smtClean="0">
                <a:solidFill>
                  <a:srgbClr val="0070C0"/>
                </a:solidFill>
                <a:latin typeface="Century Gothic" pitchFamily="34" charset="0"/>
              </a:rPr>
              <a:t>этаноламина</a:t>
            </a:r>
            <a:r>
              <a:rPr lang="ru-RU" sz="1600" b="1" dirty="0" smtClean="0">
                <a:solidFill>
                  <a:srgbClr val="0070C0"/>
                </a:solidFill>
                <a:latin typeface="Century Gothic" pitchFamily="34" charset="0"/>
              </a:rPr>
              <a:t>. В нашей стране относят к среднему классу опасности и включают в состав шампуней, в том числе и детских</a:t>
            </a:r>
          </a:p>
          <a:p>
            <a:pPr>
              <a:spcBef>
                <a:spcPts val="0"/>
              </a:spcBef>
            </a:pPr>
            <a:endParaRPr lang="ru-RU" sz="1600" b="1" dirty="0" smtClean="0">
              <a:solidFill>
                <a:srgbClr val="0070C0"/>
              </a:solidFill>
              <a:latin typeface="Century Gothic" pitchFamily="34" charset="0"/>
            </a:endParaRPr>
          </a:p>
          <a:p>
            <a:pPr>
              <a:spcBef>
                <a:spcPts val="0"/>
              </a:spcBef>
            </a:pPr>
            <a:endParaRPr lang="ru-RU" sz="16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7822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049" name="Группа 15"/>
          <p:cNvGrpSpPr>
            <a:grpSpLocks/>
          </p:cNvGrpSpPr>
          <p:nvPr/>
        </p:nvGrpSpPr>
        <p:grpSpPr bwMode="auto">
          <a:xfrm>
            <a:off x="1285804" y="1500174"/>
            <a:ext cx="6432616" cy="2877742"/>
            <a:chOff x="1526" y="0"/>
            <a:chExt cx="45813" cy="21773"/>
          </a:xfrm>
        </p:grpSpPr>
        <p:grpSp>
          <p:nvGrpSpPr>
            <p:cNvPr id="14" name="Группа 14"/>
            <p:cNvGrpSpPr>
              <a:grpSpLocks/>
            </p:cNvGrpSpPr>
            <p:nvPr/>
          </p:nvGrpSpPr>
          <p:grpSpPr bwMode="auto">
            <a:xfrm>
              <a:off x="1526" y="0"/>
              <a:ext cx="45813" cy="21773"/>
              <a:chOff x="1526" y="0"/>
              <a:chExt cx="45813" cy="21773"/>
            </a:xfrm>
          </p:grpSpPr>
          <p:pic>
            <p:nvPicPr>
              <p:cNvPr id="9" name="Рисунок 9" descr="https://xematek.com/upload/medialibrary/56c/56ce09578b0d8bb41918956b9177ef33.png"/>
              <p:cNvPicPr>
                <a:picLocks noChangeAspect="1"/>
              </p:cNvPicPr>
              <p:nvPr/>
            </p:nvPicPr>
            <p:blipFill>
              <a:blip r:embed="rId2"/>
              <a:srcRect l="1765" t="4906" r="78812" b="22157"/>
              <a:stretch>
                <a:fillRect/>
              </a:stretch>
            </p:blipFill>
            <p:spPr bwMode="auto">
              <a:xfrm rot="-5400000">
                <a:off x="18574" y="-14574"/>
                <a:ext cx="14192" cy="43339"/>
              </a:xfrm>
              <a:prstGeom prst="rect">
                <a:avLst/>
              </a:prstGeom>
              <a:noFill/>
            </p:spPr>
          </p:pic>
          <p:sp>
            <p:nvSpPr>
              <p:cNvPr id="10" name="Правая фигурная скобка 10"/>
              <p:cNvSpPr>
                <a:spLocks/>
              </p:cNvSpPr>
              <p:nvPr/>
            </p:nvSpPr>
            <p:spPr bwMode="auto">
              <a:xfrm rot="5400000">
                <a:off x="4762" y="11715"/>
                <a:ext cx="3906" cy="6191"/>
              </a:xfrm>
              <a:prstGeom prst="rightBrace">
                <a:avLst>
                  <a:gd name="adj1" fmla="val 8329"/>
                  <a:gd name="adj2" fmla="val 50000"/>
                </a:avLst>
              </a:prstGeom>
              <a:noFill/>
              <a:ln w="38100">
                <a:solidFill>
                  <a:srgbClr val="9BBB59"/>
                </a:solidFill>
                <a:round/>
                <a:headEnd/>
                <a:tailEnd/>
              </a:ln>
              <a:effectLst>
                <a:outerShdw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" name="Правая фигурная скобка 11"/>
              <p:cNvSpPr>
                <a:spLocks/>
              </p:cNvSpPr>
              <p:nvPr/>
            </p:nvSpPr>
            <p:spPr bwMode="auto">
              <a:xfrm rot="5400000">
                <a:off x="26574" y="-3906"/>
                <a:ext cx="3906" cy="37434"/>
              </a:xfrm>
              <a:prstGeom prst="rightBrace">
                <a:avLst>
                  <a:gd name="adj1" fmla="val 8341"/>
                  <a:gd name="adj2" fmla="val 50000"/>
                </a:avLst>
              </a:prstGeom>
              <a:noFill/>
              <a:ln w="38100">
                <a:solidFill>
                  <a:srgbClr val="9BBB59"/>
                </a:solidFill>
                <a:round/>
                <a:headEnd/>
                <a:tailEnd/>
              </a:ln>
              <a:effectLst>
                <a:outerShdw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" name="Поле 12"/>
              <p:cNvSpPr txBox="1">
                <a:spLocks noChangeArrowheads="1"/>
              </p:cNvSpPr>
              <p:nvPr/>
            </p:nvSpPr>
            <p:spPr bwMode="auto">
              <a:xfrm>
                <a:off x="1526" y="17296"/>
                <a:ext cx="11177" cy="4477"/>
              </a:xfrm>
              <a:prstGeom prst="rect">
                <a:avLst/>
              </a:prstGeom>
              <a:solidFill>
                <a:srgbClr val="FFFFFF"/>
              </a:solidFill>
              <a:ln w="6350">
                <a:noFill/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Гидрофильная</a:t>
                </a:r>
                <a:endParaRPr kumimoji="0" lang="ru-RU" sz="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часть</a:t>
                </a: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3" name="Поле 13"/>
            <p:cNvSpPr txBox="1">
              <a:spLocks noChangeArrowheads="1"/>
            </p:cNvSpPr>
            <p:nvPr/>
          </p:nvSpPr>
          <p:spPr bwMode="auto">
            <a:xfrm>
              <a:off x="23913" y="17296"/>
              <a:ext cx="10403" cy="4470"/>
            </a:xfrm>
            <a:prstGeom prst="rect">
              <a:avLst/>
            </a:prstGeom>
            <a:solidFill>
              <a:srgbClr val="FFFFFF"/>
            </a:solidFill>
            <a:ln w="6350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Гидрофобная</a:t>
              </a:r>
              <a:endPara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часть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xematek.com/upload/medialibrary/56c/56ce09578b0d8bb41918956b9177ef33.png"/>
          <p:cNvPicPr/>
          <p:nvPr/>
        </p:nvPicPr>
        <p:blipFill rotWithShape="1">
          <a:blip r:embed="rId2"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 l="31139" t="57649" r="3853" b="6247"/>
          <a:stretch/>
        </p:blipFill>
        <p:spPr bwMode="auto">
          <a:xfrm>
            <a:off x="1071538" y="1714488"/>
            <a:ext cx="7143799" cy="307183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/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bb0846be36d4333fca81a01d79b5d290a4641a"/>
</p:tagLst>
</file>

<file path=ppt/theme/theme1.xml><?xml version="1.0" encoding="utf-8"?>
<a:theme xmlns:a="http://schemas.openxmlformats.org/drawingml/2006/main" name="Тема Office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2542</TotalTime>
  <Words>1030</Words>
  <Application>Microsoft Office PowerPoint</Application>
  <PresentationFormat>Экран (4:3)</PresentationFormat>
  <Paragraphs>109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ИНДИВИДУАЛЬНЫЙ ИТОГОВЫЙ ПРОЕКТ по химии Тип проекта: исследовательский Тема: ЭКОЛОГИЧЕСКИЙ  И ЗДОРОВЬЕЗБЕРЕГАЮЩИЙ АСПЕКТЫ ИСПОЛЬЗОВАНИЯ БЫТОВЫХ МОЮЩИХ СРЕДСТВ НА ПРИМЕРЕ ШАМПУНЯ     Выполнила: Крайнюкова      Ирина Сергеевна    Руководитель: Андреева М.А.</vt:lpstr>
      <vt:lpstr>Актуальность темы</vt:lpstr>
      <vt:lpstr>Цель работы</vt:lpstr>
      <vt:lpstr>Задачи проекта:</vt:lpstr>
      <vt:lpstr>Теоретическая часть:</vt:lpstr>
      <vt:lpstr>Слайд 6</vt:lpstr>
      <vt:lpstr>Поверхностно-активные вещества:</vt:lpstr>
      <vt:lpstr>Слайд 8</vt:lpstr>
      <vt:lpstr>Слайд 9</vt:lpstr>
      <vt:lpstr>КОНСЕРВАНТЫ</vt:lpstr>
      <vt:lpstr>Влияние на окружающую среду</vt:lpstr>
      <vt:lpstr>РЕЗУЛЬТАТЫ ОПРОСА</vt:lpstr>
      <vt:lpstr> </vt:lpstr>
      <vt:lpstr>РЕКОМЕНДАЦИИ  по использованию шампуней</vt:lpstr>
      <vt:lpstr>Выводы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Разноцветные треугольники по углам</dc:title>
  <dc:creator>obstinate</dc:creator>
  <dc:description>Шаблон презентации с сайта https://presentation-creation.ru/</dc:description>
  <cp:lastModifiedBy>ZAVUCH_FLEXTRON</cp:lastModifiedBy>
  <cp:revision>1256</cp:revision>
  <dcterms:created xsi:type="dcterms:W3CDTF">2018-02-25T09:09:03Z</dcterms:created>
  <dcterms:modified xsi:type="dcterms:W3CDTF">2021-05-17T13:16:04Z</dcterms:modified>
</cp:coreProperties>
</file>